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3" r:id="rId2"/>
  </p:sldMasterIdLst>
  <p:notesMasterIdLst>
    <p:notesMasterId r:id="rId53"/>
  </p:notesMasterIdLst>
  <p:sldIdLst>
    <p:sldId id="277" r:id="rId3"/>
    <p:sldId id="371" r:id="rId4"/>
    <p:sldId id="425" r:id="rId5"/>
    <p:sldId id="437" r:id="rId6"/>
    <p:sldId id="434" r:id="rId7"/>
    <p:sldId id="435" r:id="rId8"/>
    <p:sldId id="431" r:id="rId9"/>
    <p:sldId id="432" r:id="rId10"/>
    <p:sldId id="433" r:id="rId11"/>
    <p:sldId id="415" r:id="rId12"/>
    <p:sldId id="374" r:id="rId13"/>
    <p:sldId id="375" r:id="rId14"/>
    <p:sldId id="418" r:id="rId15"/>
    <p:sldId id="421" r:id="rId16"/>
    <p:sldId id="420" r:id="rId17"/>
    <p:sldId id="419" r:id="rId18"/>
    <p:sldId id="376" r:id="rId19"/>
    <p:sldId id="379" r:id="rId20"/>
    <p:sldId id="439" r:id="rId21"/>
    <p:sldId id="382" r:id="rId22"/>
    <p:sldId id="413" r:id="rId23"/>
    <p:sldId id="384" r:id="rId24"/>
    <p:sldId id="385" r:id="rId25"/>
    <p:sldId id="386" r:id="rId26"/>
    <p:sldId id="389" r:id="rId27"/>
    <p:sldId id="392" r:id="rId28"/>
    <p:sldId id="391" r:id="rId29"/>
    <p:sldId id="393" r:id="rId30"/>
    <p:sldId id="394" r:id="rId31"/>
    <p:sldId id="395" r:id="rId32"/>
    <p:sldId id="396" r:id="rId33"/>
    <p:sldId id="397" r:id="rId34"/>
    <p:sldId id="440" r:id="rId35"/>
    <p:sldId id="398" r:id="rId36"/>
    <p:sldId id="400" r:id="rId37"/>
    <p:sldId id="416" r:id="rId38"/>
    <p:sldId id="402" r:id="rId39"/>
    <p:sldId id="403" r:id="rId40"/>
    <p:sldId id="404" r:id="rId41"/>
    <p:sldId id="405" r:id="rId42"/>
    <p:sldId id="407" r:id="rId43"/>
    <p:sldId id="329" r:id="rId44"/>
    <p:sldId id="331" r:id="rId45"/>
    <p:sldId id="262" r:id="rId46"/>
    <p:sldId id="291" r:id="rId47"/>
    <p:sldId id="438" r:id="rId48"/>
    <p:sldId id="288" r:id="rId49"/>
    <p:sldId id="312" r:id="rId50"/>
    <p:sldId id="411" r:id="rId51"/>
    <p:sldId id="320" r:id="rId52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buFont typeface="Arial" charset="0"/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76C"/>
    <a:srgbClr val="E2C044"/>
    <a:srgbClr val="1E1E1E"/>
    <a:srgbClr val="282828"/>
    <a:srgbClr val="F1F3F2"/>
    <a:srgbClr val="D6AC58"/>
    <a:srgbClr val="D5B5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67"/>
    <p:restoredTop sz="86376"/>
  </p:normalViewPr>
  <p:slideViewPr>
    <p:cSldViewPr snapToGrid="0">
      <p:cViewPr>
        <p:scale>
          <a:sx n="94" d="100"/>
          <a:sy n="94" d="100"/>
        </p:scale>
        <p:origin x="144" y="992"/>
      </p:cViewPr>
      <p:guideLst>
        <p:guide orient="horz" pos="1597"/>
        <p:guide pos="2880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3A038-2118-354D-98EB-D064ADDB4B41}" type="datetimeFigureOut">
              <a:rPr kumimoji="1" lang="zh-CN" altLang="en-US" smtClean="0"/>
              <a:t>2017/9/13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D29B-11A4-0A43-BCFC-882E730F53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51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22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5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5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9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Initial idea: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Innovative small press could change the juicing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2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Identify Customer Needs</a:t>
            </a:r>
            <a:r>
              <a:rPr lang="en-GB" altLang="x-none" sz="1200" dirty="0" smtClean="0">
                <a:solidFill>
                  <a:schemeClr val="bg1"/>
                </a:solidFill>
                <a:latin typeface="Arial" charset="0"/>
                <a:ea typeface="方正兰亭超细黑简体" charset="0"/>
                <a:cs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juice</a:t>
            </a:r>
            <a:r>
              <a:rPr lang="en-GB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or a press?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fast and clean juice making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Smart phone app to monitor their diet</a:t>
            </a:r>
            <a:endParaRPr lang="en-GB" sz="18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8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Target Specification</a:t>
            </a:r>
            <a:r>
              <a:rPr lang="es-ES" altLang="x-none" sz="1800" dirty="0" smtClean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Thousands of pounds on 200 cm</a:t>
            </a:r>
            <a:r>
              <a:rPr lang="en-US" sz="28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surface press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Home appliance or Businesses?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Producing a juice in &lt;90 </a:t>
            </a:r>
            <a:r>
              <a:rPr lang="en-GB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28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Concept Generation</a:t>
            </a:r>
            <a:r>
              <a:rPr lang="es-ES" altLang="x-none" sz="4000" dirty="0" smtClean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 engineered (24 pieces for the lock door system).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Cold pressured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QR scan to apply the exact pressure.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altLang="zh-CN" sz="2800" dirty="0" smtClean="0">
                <a:solidFill>
                  <a:schemeClr val="bg1"/>
                </a:solidFill>
              </a:rPr>
              <a:t>-----------------------------------------------------------------------------------------------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s-ES" altLang="zh-CN" sz="28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04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3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9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5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45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r>
              <a:rPr lang="en-US" smtClean="0"/>
              <a:t>formerly</a:t>
            </a:r>
            <a:r>
              <a:rPr lang="en-US" baseline="0" smtClean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11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r>
              <a:rPr lang="en-US" smtClean="0"/>
              <a:t>formerly</a:t>
            </a:r>
            <a:r>
              <a:rPr lang="en-US" baseline="0" smtClean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22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solving problem in frontier</a:t>
            </a:r>
            <a:r>
              <a:rPr lang="en-US" baseline="0" dirty="0" smtClean="0"/>
              <a:t> with massive data, information overload, big data, brand new peer to peer economy, blockchain revolution, cryptocurrency  </a:t>
            </a:r>
            <a:endParaRPr lang="en-US" baseline="0" dirty="0"/>
          </a:p>
          <a:p>
            <a:r>
              <a:rPr lang="en-US" baseline="0" dirty="0" smtClean="0"/>
              <a:t>you need complexity tool: Category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21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solving problem in frontier</a:t>
            </a:r>
            <a:r>
              <a:rPr lang="en-US" baseline="0" dirty="0" smtClean="0"/>
              <a:t> with massive data, information overload, big data, brand new peer to peer economy, blockchain revolution, cryptocurrency  </a:t>
            </a:r>
            <a:endParaRPr lang="en-US" baseline="0" dirty="0"/>
          </a:p>
          <a:p>
            <a:r>
              <a:rPr lang="en-US" baseline="0" dirty="0" smtClean="0"/>
              <a:t>you need complexity tool: Category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8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r>
              <a:rPr lang="en-US" smtClean="0"/>
              <a:t>formerly</a:t>
            </a:r>
            <a:r>
              <a:rPr lang="en-US" baseline="0" smtClean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07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3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26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0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0F9FB-5080-5E4B-80A0-21AAAFB12036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63926-8B7B-9E4C-8036-75803AD373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426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39F2A-8141-9E41-93F6-66191A7DD2D3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667C-6955-1241-8232-7F00D3270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9437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473D9F-E9B3-2F4C-9816-23AF2F204DDC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4FB26-779C-254F-A35B-C2D358BB68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089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1688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7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452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938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5523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97124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102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87259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F6407-BF86-914C-ADA6-16EAE3B57F00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3109C-6DEC-1B4E-A9EC-2BED687ABA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4313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75594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37823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9615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8699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6605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8505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A91C22-BD40-AD4C-AA2D-908C13CBD97F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AD401-CC71-5941-B63D-E2913BDC47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9662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A406C-4124-A44B-AAB3-E28B03A55918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7411-E3A7-4949-9160-86583D5C2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93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4CD15-5E46-464B-8D08-BFA93B2436DD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9E91-A5D9-F049-B91F-872102AD4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985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86CCF-1E31-7A43-A4B1-334391A24759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71A30-ACBE-8C4C-8C53-C828949FD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7887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D1256-3E51-E542-9EAF-8455297457F0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76F11-04D5-644B-A761-9B22BD8E4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781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8008DD98-D290-1944-9E3C-A008DC37D5BB}" type="datetimeFigureOut">
              <a:rPr lang="zh-CN" altLang="en-US"/>
              <a:pPr/>
              <a:t>2017/9/13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1C18775-D15C-044F-8D9C-CDF14856119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 spd="slow">
    <p:wipe/>
  </p:transition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 userDrawn="1"/>
        </p:nvSpPr>
        <p:spPr bwMode="auto">
          <a:xfrm>
            <a:off x="0" y="1320800"/>
            <a:ext cx="9144000" cy="2517775"/>
          </a:xfrm>
          <a:prstGeom prst="rect">
            <a:avLst/>
          </a:pr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1" r:id="rId12"/>
  </p:sldLayoutIdLst>
  <p:transition spd="slow">
    <p:wipe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ucr.edu/home/baez/" TargetMode="External"/><Relationship Id="rId4" Type="http://schemas.openxmlformats.org/officeDocument/2006/relationships/hyperlink" Target="https://plato.stanford.edu/archives/win2015/entries/categorytheory/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www.youtube.com/watch?v=IyJP_7ucwWo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File:Cartesian_product_graph.svg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en.wikiversity.org/wiki/File:Projections_from_product.svg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en.wikiversity.org/wiki/File:Injections_to_coproduct.svg" TargetMode="External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hyperlink" Target="http://cn.bing.com/images/search?view=detailV2&amp;ccid=6aJWArtW&amp;id=1B33FCE0E6255CF2A323C4463060B607525B9562&amp;thid=OIP.6aJWArtWuYvQhf-NMQ63IAEmEs&amp;q=Disiciplined+Entrepreneurs&amp;simid=608027049903587654&amp;selectedIndex=0" TargetMode="External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n.bing.com/images/search?view=detailV2&amp;ccid=xQYLdW0c&amp;id=2D249A2C846B9404F7C892161625140870150CAD&amp;thid=OIP.xQYLdW0cUM1P1vxaCEWt3wEsEs&amp;q=Disiciplined+Entrepreneurs&amp;simid=608052368738291106&amp;selectedIndex=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microsoft.com/office/2007/relationships/hdphoto" Target="../media/hdphoto1.wdp"/><Relationship Id="rId6" Type="http://schemas.openxmlformats.org/officeDocument/2006/relationships/image" Target="../media/image32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microsoft.com/office/2007/relationships/hdphoto" Target="../media/hdphoto3.wdp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wmf"/><Relationship Id="rId12" Type="http://schemas.openxmlformats.org/officeDocument/2006/relationships/image" Target="../media/image40.png"/><Relationship Id="rId13" Type="http://schemas.openxmlformats.org/officeDocument/2006/relationships/image" Target="../media/image31.png"/><Relationship Id="rId14" Type="http://schemas.microsoft.com/office/2007/relationships/hdphoto" Target="../media/hdphoto1.wdp"/><Relationship Id="rId15" Type="http://schemas.openxmlformats.org/officeDocument/2006/relationships/image" Target="../media/image41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microsoft.com/office/2007/relationships/hdphoto" Target="../media/hdphoto3.wdp"/><Relationship Id="rId7" Type="http://schemas.openxmlformats.org/officeDocument/2006/relationships/image" Target="../media/image36.png"/><Relationship Id="rId8" Type="http://schemas.openxmlformats.org/officeDocument/2006/relationships/image" Target="../media/image30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1.wmf"/><Relationship Id="rId7" Type="http://schemas.openxmlformats.org/officeDocument/2006/relationships/image" Target="../media/image30.png"/><Relationship Id="rId8" Type="http://schemas.openxmlformats.org/officeDocument/2006/relationships/image" Target="../media/image42.jpeg"/><Relationship Id="rId9" Type="http://schemas.openxmlformats.org/officeDocument/2006/relationships/image" Target="../media/image43.jpg"/><Relationship Id="rId10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&amp;url=https%3A%2F%2Fwww.modelica.org%2Fpublications%2Fnewsletters%2F2012-1&amp;psig=AFQjCNHGf7KNhsoZlRTr38TW4sDgybpUiw&amp;ust=1505437187193243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dewabharata.gitbooks.io/category-theory-for-dummies-by-dummies/content/" TargetMode="External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wmf"/><Relationship Id="rId9" Type="http://schemas.openxmlformats.org/officeDocument/2006/relationships/image" Target="../media/image56.wmf"/><Relationship Id="rId10" Type="http://schemas.openxmlformats.org/officeDocument/2006/relationships/image" Target="../media/image57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4.wdp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tiff"/><Relationship Id="rId6" Type="http://schemas.openxmlformats.org/officeDocument/2006/relationships/image" Target="../media/image6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tiff"/><Relationship Id="rId20" Type="http://schemas.openxmlformats.org/officeDocument/2006/relationships/image" Target="../media/image86.tiff"/><Relationship Id="rId21" Type="http://schemas.openxmlformats.org/officeDocument/2006/relationships/image" Target="../media/image87.tiff"/><Relationship Id="rId22" Type="http://schemas.openxmlformats.org/officeDocument/2006/relationships/image" Target="../media/image88.tiff"/><Relationship Id="rId10" Type="http://schemas.openxmlformats.org/officeDocument/2006/relationships/image" Target="../media/image77.tiff"/><Relationship Id="rId11" Type="http://schemas.openxmlformats.org/officeDocument/2006/relationships/image" Target="../media/image78.tiff"/><Relationship Id="rId12" Type="http://schemas.openxmlformats.org/officeDocument/2006/relationships/image" Target="../media/image79.tiff"/><Relationship Id="rId13" Type="http://schemas.openxmlformats.org/officeDocument/2006/relationships/image" Target="../media/image80.png"/><Relationship Id="rId14" Type="http://schemas.openxmlformats.org/officeDocument/2006/relationships/image" Target="../media/image81.tiff"/><Relationship Id="rId15" Type="http://schemas.openxmlformats.org/officeDocument/2006/relationships/image" Target="../media/image5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tiff"/><Relationship Id="rId7" Type="http://schemas.openxmlformats.org/officeDocument/2006/relationships/image" Target="../media/image74.tiff"/><Relationship Id="rId8" Type="http://schemas.openxmlformats.org/officeDocument/2006/relationships/image" Target="../media/image7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4.tiff"/><Relationship Id="rId5" Type="http://schemas.openxmlformats.org/officeDocument/2006/relationships/image" Target="../media/image90.tiff"/><Relationship Id="rId6" Type="http://schemas.openxmlformats.org/officeDocument/2006/relationships/image" Target="../media/image91.png"/><Relationship Id="rId7" Type="http://schemas.openxmlformats.org/officeDocument/2006/relationships/image" Target="../media/image92.tiff"/><Relationship Id="rId8" Type="http://schemas.openxmlformats.org/officeDocument/2006/relationships/image" Target="../media/image93.tiff"/><Relationship Id="rId9" Type="http://schemas.openxmlformats.org/officeDocument/2006/relationships/image" Target="../media/image94.png"/><Relationship Id="rId10" Type="http://schemas.openxmlformats.org/officeDocument/2006/relationships/image" Target="../media/image9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tiff"/><Relationship Id="rId12" Type="http://schemas.openxmlformats.org/officeDocument/2006/relationships/image" Target="../media/image10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tiff"/><Relationship Id="rId6" Type="http://schemas.openxmlformats.org/officeDocument/2006/relationships/image" Target="../media/image101.tiff"/><Relationship Id="rId7" Type="http://schemas.openxmlformats.org/officeDocument/2006/relationships/image" Target="../media/image102.tiff"/><Relationship Id="rId8" Type="http://schemas.openxmlformats.org/officeDocument/2006/relationships/image" Target="../media/image103.tiff"/><Relationship Id="rId9" Type="http://schemas.openxmlformats.org/officeDocument/2006/relationships/image" Target="../media/image104.tiff"/><Relationship Id="rId10" Type="http://schemas.openxmlformats.org/officeDocument/2006/relationships/image" Target="../media/image105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4" Type="http://schemas.openxmlformats.org/officeDocument/2006/relationships/image" Target="../media/image105.tiff"/><Relationship Id="rId5" Type="http://schemas.openxmlformats.org/officeDocument/2006/relationships/image" Target="../media/image110.png"/><Relationship Id="rId6" Type="http://schemas.openxmlformats.org/officeDocument/2006/relationships/image" Target="../media/image111.tiff"/><Relationship Id="rId7" Type="http://schemas.openxmlformats.org/officeDocument/2006/relationships/image" Target="../media/image112.tiff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55"/>
          <a:stretch/>
        </p:blipFill>
        <p:spPr>
          <a:xfrm>
            <a:off x="648325" y="353909"/>
            <a:ext cx="899121" cy="107979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097885" y="1356975"/>
            <a:ext cx="7337685" cy="18743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Computational Thinking in</a:t>
            </a:r>
            <a:endParaRPr kumimoji="1" lang="en-US" altLang="zh-CN" sz="3200" b="1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kumimoji="1" lang="en-US" altLang="zh-CN" sz="3200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Category </a:t>
            </a:r>
            <a:r>
              <a:rPr kumimoji="1" lang="en-US" altLang="zh-CN" sz="3200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Theory</a:t>
            </a:r>
            <a:endParaRPr kumimoji="1" lang="zh-CN" altLang="en-US" sz="3200" b="1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90632" y="4504651"/>
            <a:ext cx="2334185" cy="409677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3434457" y="3533864"/>
            <a:ext cx="2279566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 smtClean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Ben </a:t>
            </a:r>
            <a:r>
              <a:rPr kumimoji="1" lang="en-US" altLang="zh-CN" sz="2400" b="1" dirty="0" smtClean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Koo</a:t>
            </a:r>
            <a:endParaRPr kumimoji="1" lang="zh-CN" altLang="en-US" sz="2400" b="1" dirty="0">
              <a:solidFill>
                <a:srgbClr val="DBB76C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95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4799595" y="3018865"/>
            <a:ext cx="4052052" cy="1528468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06" y="648585"/>
            <a:ext cx="8352000" cy="223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2786" y="701748"/>
            <a:ext cx="8219705" cy="20946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16" name="直角三角形 28"/>
          <p:cNvSpPr/>
          <p:nvPr/>
        </p:nvSpPr>
        <p:spPr>
          <a:xfrm rot="5400000" flipV="1">
            <a:off x="8437715" y="639931"/>
            <a:ext cx="367927" cy="459936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83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Trend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803" y="765546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Based on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" y="1004520"/>
            <a:ext cx="4936516" cy="1791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2723" y="1185281"/>
            <a:ext cx="3147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atin typeface="Arial" charset="0"/>
                <a:ea typeface="Arial" charset="0"/>
                <a:cs typeface="Arial" charset="0"/>
              </a:rPr>
              <a:t>Legend:</a:t>
            </a:r>
          </a:p>
          <a:p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Numbers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represent search interest relative to the highest point on the chart for the given region and time. </a:t>
            </a:r>
            <a:endParaRPr lang="en-US" sz="900" dirty="0" smtClean="0">
              <a:latin typeface="Arial" charset="0"/>
              <a:ea typeface="Arial" charset="0"/>
              <a:cs typeface="Arial" charset="0"/>
            </a:endParaRPr>
          </a:p>
          <a:p>
            <a:pPr marL="95250" indent="-95250">
              <a:buFont typeface="Arial" charset="0"/>
              <a:buChar char="•"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value of 100 is the peak popularity for the term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95250" indent="-95250">
              <a:buFont typeface="Arial" charset="0"/>
              <a:buChar char="•"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value of 50 means that the term is half as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popular.</a:t>
            </a:r>
          </a:p>
          <a:p>
            <a:pPr marL="95250" indent="-95250">
              <a:buFont typeface="Arial" charset="0"/>
              <a:buChar char="•"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Likewise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a score of 0 means the term was less than 1% as popular as the peak.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19" y="737103"/>
            <a:ext cx="288000" cy="28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43821" y="764465"/>
            <a:ext cx="3982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“category theory” interest over past 5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years (worldwide):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19948" y="3035333"/>
            <a:ext cx="4052052" cy="151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75944" y="3070156"/>
            <a:ext cx="3942000" cy="140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865530" y="3060318"/>
            <a:ext cx="3910995" cy="14138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30" name="直角三角形 28"/>
          <p:cNvSpPr/>
          <p:nvPr/>
        </p:nvSpPr>
        <p:spPr>
          <a:xfrm rot="5400000" flipV="1">
            <a:off x="4288290" y="3031681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5" y="3294128"/>
            <a:ext cx="2359540" cy="1148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34591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most popular topics. </a:t>
            </a:r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Scoring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is on a relative scale where a value of 100 is the most commonly searched topic, a value of 50 is a topic searched half as often, </a:t>
            </a:r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895" y="3046356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Related topics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直角三角形 28"/>
          <p:cNvSpPr/>
          <p:nvPr/>
        </p:nvSpPr>
        <p:spPr>
          <a:xfrm rot="5400000" flipV="1">
            <a:off x="8541004" y="3014186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Calibri" charset="0"/>
              <a:ea typeface="宋体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17640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most popular topics. </a:t>
            </a:r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Scoring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is on a relative scale where a value of 100 is the most commonly searched topic, a value of 50 is a topic searched half as often, </a:t>
            </a:r>
            <a:r>
              <a:rPr lang="en-US" sz="700" dirty="0" smtClean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91" y="3312779"/>
            <a:ext cx="2358000" cy="11453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19799" y="3047356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Related queries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8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1542965" y="2290476"/>
            <a:ext cx="6058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 b="1" smtClean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01. </a:t>
            </a:r>
            <a:r>
              <a:rPr lang="en-US" altLang="zh-CN" sz="3200" b="1" dirty="0" smtClean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What is Category Theory? 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6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6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880987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709" y="613680"/>
            <a:ext cx="751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John Baez* : “</a:t>
            </a:r>
            <a:r>
              <a:rPr lang="en-US" sz="1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</a:t>
            </a:r>
            <a:r>
              <a:rPr lang="en-US" sz="1400" b="1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heory is the Mathematics of networks.”</a:t>
            </a:r>
            <a:endParaRPr lang="en-US" sz="1400" b="1" i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0312" y="4697117"/>
            <a:ext cx="478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Source: *John Baez’s Stuff, </a:t>
            </a: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http://math.ucr.edu/home/baez</a:t>
            </a:r>
            <a:r>
              <a:rPr lang="en-US" sz="8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endParaRPr lang="en-US" sz="800" dirty="0" smtClean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8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**Jean-Pierre Marquis, </a:t>
            </a:r>
            <a:r>
              <a:rPr lang="en-US" sz="800" dirty="0" smtClean="0">
                <a:solidFill>
                  <a:srgbClr val="DBB76C"/>
                </a:solidFill>
                <a:hlinkClick r:id="rId4"/>
              </a:rPr>
              <a:t>https</a:t>
            </a:r>
            <a:r>
              <a:rPr lang="en-US" sz="800" dirty="0">
                <a:solidFill>
                  <a:srgbClr val="DBB76C"/>
                </a:solidFill>
                <a:hlinkClick r:id="rId4"/>
              </a:rPr>
              <a:t>://</a:t>
            </a:r>
            <a:r>
              <a:rPr lang="en-US" sz="800" dirty="0" smtClean="0">
                <a:solidFill>
                  <a:srgbClr val="DBB76C"/>
                </a:solidFill>
                <a:hlinkClick r:id="rId4"/>
              </a:rPr>
              <a:t>plato.stanford.edu/archives/win2015/entries/categorytheory/</a:t>
            </a:r>
            <a:r>
              <a:rPr lang="en-US" sz="800" dirty="0" smtClean="0">
                <a:solidFill>
                  <a:srgbClr val="DBB76C"/>
                </a:solidFill>
              </a:rPr>
              <a:t> </a:t>
            </a:r>
            <a:r>
              <a:rPr lang="en-US" sz="8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8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11112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Preface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5703" y="3695086"/>
            <a:ext cx="8295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Based on Marquis, Jean-Pierre on Stanford Encyclopedia of Philosophy**: </a:t>
            </a:r>
            <a:r>
              <a:rPr lang="en-US" sz="12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“Category theory has become an important role in contemporary mathematics and theoretical computer science. </a:t>
            </a:r>
            <a:r>
              <a:rPr lang="en-US" sz="1200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It is a powerful language, or conceptual framework, allowing us to see the universal components of a family of structures of a given kind, and how structures of different kinds are interrelated”</a:t>
            </a:r>
            <a:endParaRPr lang="en-US" sz="1200" i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65" y="1061713"/>
            <a:ext cx="4057707" cy="25360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0672" y="3117126"/>
            <a:ext cx="26575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www.youtube.com/watch?v=IyJP_7ucwWo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6621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181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Theory: Computation without numbers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00245" y="3774769"/>
            <a:ext cx="754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Example: A Category with 3 objects (A,B,C) and two arrows (f, g)</a:t>
            </a:r>
            <a:endParaRPr lang="en-GB" sz="2400" i="1" dirty="0">
              <a:solidFill>
                <a:schemeClr val="bg1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79051" y="2045521"/>
            <a:ext cx="885522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64573" y="2045521"/>
            <a:ext cx="834455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645411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2116185"/>
            <a:ext cx="23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f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986121" y="214371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g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49" y="583557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is a diagram composed of Objects and Arrows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68213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680466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1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2648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a Category?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03806" y="3048331"/>
            <a:ext cx="75433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A collection of objects and a collection of arrows</a:t>
            </a:r>
            <a:endParaRPr lang="en-GB" sz="2400" i="1" baseline="-25000" dirty="0" smtClean="0">
              <a:solidFill>
                <a:schemeClr val="bg1"/>
              </a:solidFill>
              <a:latin typeface="Algerian" pitchFamily="82" charset="0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en-GB" sz="2400" i="1" dirty="0">
                <a:solidFill>
                  <a:schemeClr val="bg1"/>
                </a:solidFill>
                <a:latin typeface="Algerian" pitchFamily="82" charset="0"/>
              </a:rPr>
              <a:t>Every object </a:t>
            </a:r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X must </a:t>
            </a:r>
            <a:r>
              <a:rPr lang="en-GB" sz="2400" i="1" dirty="0">
                <a:solidFill>
                  <a:schemeClr val="bg1"/>
                </a:solidFill>
                <a:latin typeface="Algerian" pitchFamily="82" charset="0"/>
              </a:rPr>
              <a:t>implicitly has an identity function </a:t>
            </a:r>
            <a:r>
              <a:rPr lang="en-GB" sz="2400" i="1" dirty="0" err="1" smtClean="0">
                <a:solidFill>
                  <a:schemeClr val="bg1"/>
                </a:solidFill>
                <a:latin typeface="Algerian" pitchFamily="82" charset="0"/>
              </a:rPr>
              <a:t>id</a:t>
            </a:r>
            <a:r>
              <a:rPr lang="en-GB" sz="2400" i="1" baseline="-25000" dirty="0" err="1" smtClean="0">
                <a:solidFill>
                  <a:schemeClr val="bg1"/>
                </a:solidFill>
                <a:latin typeface="Algerian" pitchFamily="82" charset="0"/>
              </a:rPr>
              <a:t>X</a:t>
            </a:r>
            <a:endParaRPr lang="en-GB" sz="2400" i="1" baseline="-25000" dirty="0" smtClean="0">
              <a:solidFill>
                <a:schemeClr val="bg1"/>
              </a:solidFill>
              <a:latin typeface="Algerian" pitchFamily="82" charset="0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Two or more arrows can be composed into another arrow</a:t>
            </a:r>
            <a:endParaRPr lang="en-GB" sz="2400" i="1" dirty="0">
              <a:solidFill>
                <a:schemeClr val="bg1"/>
              </a:solidFill>
              <a:latin typeface="Algerian" pitchFamily="82" charset="0"/>
            </a:endParaRPr>
          </a:p>
          <a:p>
            <a:pPr marL="457200" indent="-457200">
              <a:buAutoNum type="arabicPeriod"/>
            </a:pPr>
            <a:endParaRPr lang="en-GB" sz="2400" i="1" baseline="-25000" dirty="0">
              <a:solidFill>
                <a:schemeClr val="bg1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79051" y="1725481"/>
            <a:ext cx="885522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64573" y="1725481"/>
            <a:ext cx="834455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325371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1796145"/>
            <a:ext cx="23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f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986121" y="182367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g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49" y="583557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must satisfy the following conditions.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36209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360426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3792567" y="768096"/>
            <a:ext cx="914400" cy="9144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urved Connector 8"/>
          <p:cNvCxnSpPr>
            <a:stCxn id="39" idx="3"/>
            <a:endCxn id="39" idx="2"/>
          </p:cNvCxnSpPr>
          <p:nvPr/>
        </p:nvCxnSpPr>
        <p:spPr bwMode="auto">
          <a:xfrm flipH="1">
            <a:off x="5299028" y="2560481"/>
            <a:ext cx="178094" cy="200055"/>
          </a:xfrm>
          <a:prstGeom prst="curvedConnector4">
            <a:avLst>
              <a:gd name="adj1" fmla="val -128359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urved Connector 25"/>
          <p:cNvCxnSpPr>
            <a:stCxn id="55" idx="0"/>
            <a:endCxn id="55" idx="3"/>
          </p:cNvCxnSpPr>
          <p:nvPr/>
        </p:nvCxnSpPr>
        <p:spPr bwMode="auto">
          <a:xfrm rot="16200000" flipH="1">
            <a:off x="4454794" y="1335149"/>
            <a:ext cx="200055" cy="180498"/>
          </a:xfrm>
          <a:prstGeom prst="curvedConnector4">
            <a:avLst>
              <a:gd name="adj1" fmla="val -114269"/>
              <a:gd name="adj2" fmla="val 22665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38" idx="1"/>
            <a:endCxn id="38" idx="2"/>
          </p:cNvCxnSpPr>
          <p:nvPr/>
        </p:nvCxnSpPr>
        <p:spPr bwMode="auto">
          <a:xfrm rot="10800000" flipH="1" flipV="1">
            <a:off x="3398553" y="2562150"/>
            <a:ext cx="180498" cy="200055"/>
          </a:xfrm>
          <a:prstGeom prst="curvedConnector4">
            <a:avLst>
              <a:gd name="adj1" fmla="val -126650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828689" y="960283"/>
            <a:ext cx="4042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b="1" baseline="-25000" dirty="0" err="1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US" b="1" baseline="-250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4875" y="2741029"/>
            <a:ext cx="4010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b="1" baseline="-25000" dirty="0" err="1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US" b="1" baseline="-250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69836" y="2760536"/>
            <a:ext cx="4010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b="1" baseline="-25000" dirty="0" err="1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US" b="1" baseline="-250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69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5525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is all about composing functions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20510" y="1129772"/>
            <a:ext cx="754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Two arrows ( f, g ) can be combined (</a:t>
            </a:r>
            <a:r>
              <a:rPr lang="en-GB" sz="2400" i="1" dirty="0" smtClean="0">
                <a:solidFill>
                  <a:srgbClr val="FF0000"/>
                </a:solidFill>
                <a:latin typeface="Algerian" pitchFamily="82" charset="0"/>
              </a:rPr>
              <a:t>composed</a:t>
            </a:r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 ) into one arrow h</a:t>
            </a:r>
            <a:endParaRPr lang="en-GB" sz="2400" i="1" dirty="0">
              <a:solidFill>
                <a:schemeClr val="bg1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05899" y="2277189"/>
            <a:ext cx="885522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391421" y="2277189"/>
            <a:ext cx="834455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10923" y="187707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19415" y="2347853"/>
            <a:ext cx="23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f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912969" y="237538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g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25401" y="2913804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047782" y="291213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51" name="41 CuadroTexto"/>
          <p:cNvSpPr txBox="1"/>
          <p:nvPr/>
        </p:nvSpPr>
        <p:spPr>
          <a:xfrm>
            <a:off x="1328994" y="3531690"/>
            <a:ext cx="6485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The essence of Category Theory is to represent the </a:t>
            </a:r>
            <a:r>
              <a:rPr lang="en-GB" sz="2400" b="1" i="1" dirty="0" smtClean="0">
                <a:solidFill>
                  <a:srgbClr val="FF0000"/>
                </a:solidFill>
                <a:latin typeface="Algerian" pitchFamily="82" charset="0"/>
              </a:rPr>
              <a:t>composability</a:t>
            </a:r>
            <a:r>
              <a:rPr lang="en-GB" sz="2400" i="1" dirty="0" smtClean="0">
                <a:solidFill>
                  <a:srgbClr val="FF0000"/>
                </a:solidFill>
                <a:latin typeface="Algerian" pitchFamily="82" charset="0"/>
              </a:rPr>
              <a:t> </a:t>
            </a:r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of functions</a:t>
            </a:r>
            <a:endParaRPr lang="en-GB" sz="2400" i="1" dirty="0">
              <a:solidFill>
                <a:schemeClr val="bg1"/>
              </a:solidFill>
              <a:latin typeface="Algerian" pitchFamily="82" charset="0"/>
            </a:endParaRP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3686397" y="3112189"/>
            <a:ext cx="136138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4225875" y="282694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bg1"/>
                </a:solidFill>
              </a:rPr>
              <a:t>h</a:t>
            </a:r>
            <a:endParaRPr lang="en-GB" i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30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3196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computes with Diagram (Arrow) Chasing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40 Rectángulo redondeado"/>
          <p:cNvSpPr/>
          <p:nvPr/>
        </p:nvSpPr>
        <p:spPr bwMode="auto">
          <a:xfrm>
            <a:off x="820510" y="1084796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1485075" y="1879256"/>
            <a:ext cx="885522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2370597" y="1879256"/>
            <a:ext cx="834455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2190099" y="147914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698591" y="1949920"/>
            <a:ext cx="23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f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2892145" y="1977449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g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59" name="58 Rectángulo redondeado"/>
          <p:cNvSpPr/>
          <p:nvPr/>
        </p:nvSpPr>
        <p:spPr bwMode="auto">
          <a:xfrm>
            <a:off x="5338082" y="1084796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61" name="60 Conector recto"/>
          <p:cNvCxnSpPr>
            <a:stCxn id="67" idx="0"/>
            <a:endCxn id="74" idx="2"/>
          </p:cNvCxnSpPr>
          <p:nvPr/>
        </p:nvCxnSpPr>
        <p:spPr bwMode="auto">
          <a:xfrm flipV="1">
            <a:off x="5796128" y="1923399"/>
            <a:ext cx="1063936" cy="676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61 Conector recto"/>
          <p:cNvCxnSpPr>
            <a:stCxn id="74" idx="2"/>
            <a:endCxn id="68" idx="0"/>
          </p:cNvCxnSpPr>
          <p:nvPr/>
        </p:nvCxnSpPr>
        <p:spPr bwMode="auto">
          <a:xfrm>
            <a:off x="6860064" y="1923399"/>
            <a:ext cx="1053955" cy="676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66 CuadroTexto"/>
          <p:cNvSpPr txBox="1"/>
          <p:nvPr/>
        </p:nvSpPr>
        <p:spPr>
          <a:xfrm>
            <a:off x="5626851" y="25994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7753558" y="259944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9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6117951" y="2037166"/>
            <a:ext cx="2744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f </a:t>
            </a:r>
            <a:endParaRPr lang="en-GB" i="1" baseline="30000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073115" y="1819115"/>
            <a:ext cx="109998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Always implies:</a:t>
            </a:r>
          </a:p>
          <a:p>
            <a:pPr algn="ctr"/>
            <a:endParaRPr lang="en-GB" sz="10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and</a:t>
            </a:r>
            <a:r>
              <a:rPr lang="en-GB" sz="1000" i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can be </a:t>
            </a:r>
          </a:p>
          <a:p>
            <a:pPr algn="ctr"/>
            <a:r>
              <a:rPr lang="en-GB" sz="10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GB" sz="10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omposed</a:t>
            </a:r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into </a:t>
            </a:r>
          </a:p>
          <a:p>
            <a:pPr algn="ctr"/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endParaRPr lang="en-GB" sz="1000" i="1" dirty="0" smtClean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here</a:t>
            </a:r>
          </a:p>
          <a:p>
            <a:pPr algn="ctr"/>
            <a:r>
              <a:rPr lang="en-GB" sz="1000" i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 = g ◦ f</a:t>
            </a:r>
            <a:r>
              <a:rPr lang="en-GB" sz="100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GB" sz="105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7367943" y="202141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g</a:t>
            </a:r>
            <a:endParaRPr lang="en-GB" i="1" baseline="30000" dirty="0">
              <a:solidFill>
                <a:schemeClr val="bg1"/>
              </a:solidFill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1304577" y="2515871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3026958" y="251420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0" name="61 Conector recto"/>
          <p:cNvCxnSpPr>
            <a:stCxn id="67" idx="3"/>
            <a:endCxn id="68" idx="1"/>
          </p:cNvCxnSpPr>
          <p:nvPr/>
        </p:nvCxnSpPr>
        <p:spPr bwMode="auto">
          <a:xfrm flipV="1">
            <a:off x="5965405" y="2768721"/>
            <a:ext cx="1788153" cy="15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54 CuadroTexto"/>
          <p:cNvSpPr txBox="1"/>
          <p:nvPr/>
        </p:nvSpPr>
        <p:spPr>
          <a:xfrm>
            <a:off x="6679566" y="152328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chemeClr val="bg1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75" name="68 CuadroTexto"/>
          <p:cNvSpPr txBox="1"/>
          <p:nvPr/>
        </p:nvSpPr>
        <p:spPr>
          <a:xfrm>
            <a:off x="6460369" y="2453250"/>
            <a:ext cx="740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bg1"/>
                </a:solidFill>
              </a:rPr>
              <a:t>h = g </a:t>
            </a:r>
            <a:r>
              <a:rPr lang="en-GB" i="1" dirty="0" smtClean="0">
                <a:solidFill>
                  <a:schemeClr val="bg1"/>
                </a:solidFill>
              </a:rPr>
              <a:t>◦ f </a:t>
            </a:r>
            <a:endParaRPr lang="en-GB" i="1" baseline="30000" dirty="0">
              <a:solidFill>
                <a:schemeClr val="bg1"/>
              </a:solidFill>
            </a:endParaRP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1665573" y="2714256"/>
            <a:ext cx="136138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2205051" y="2429009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bg1"/>
                </a:solidFill>
              </a:rPr>
              <a:t>h</a:t>
            </a:r>
            <a:endParaRPr lang="en-GB" i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39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8167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Arrows are “mappings” between objects, categories and </a:t>
            </a:r>
            <a:r>
              <a:rPr lang="en-US" altLang="zh-CN" sz="2000" b="1" dirty="0" err="1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functors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57238" y="1306527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</a:t>
            </a:r>
            <a:r>
              <a:rPr lang="en-US" altLang="x-none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. </a:t>
            </a:r>
            <a:r>
              <a:rPr lang="en-US" altLang="x-none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592874" y="1387873"/>
                <a:ext cx="1398716" cy="372153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874" y="1387873"/>
                <a:ext cx="1398716" cy="3721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770078" y="1238836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078" y="1238836"/>
                <a:ext cx="36524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998481" y="1233250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481" y="1233250"/>
                <a:ext cx="365240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2728787" y="1262126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962156" y="2020189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068141" y="1325186"/>
                <a:ext cx="975588" cy="37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41" y="1325186"/>
                <a:ext cx="975588" cy="3721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4191612" y="1972686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x-none" sz="1050" dirty="0" smtClean="0">
                    <a:solidFill>
                      <a:schemeClr val="accent1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050" b="0" i="1" dirty="0" smtClean="0">
                        <a:solidFill>
                          <a:schemeClr val="accent1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050" dirty="0">
                  <a:solidFill>
                    <a:schemeClr val="accent1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612" y="1972686"/>
                <a:ext cx="1113769" cy="253916"/>
              </a:xfrm>
              <a:prstGeom prst="rect">
                <a:avLst/>
              </a:prstGeom>
              <a:blipFill rotWithShape="0">
                <a:blip r:embed="rId7"/>
                <a:stretch>
                  <a:fillRect b="-14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2950257" y="1258265"/>
            <a:ext cx="777233" cy="527858"/>
            <a:chOff x="1346666" y="2096729"/>
            <a:chExt cx="1382770" cy="856458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74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smtClean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7"/>
              <a:ext cx="2616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 smtClean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5"/>
              <a:ext cx="2539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5117939" y="1289852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308760" y="1259711"/>
            <a:ext cx="938086" cy="620383"/>
            <a:chOff x="1904406" y="2950664"/>
            <a:chExt cx="938086" cy="620383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smtClean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smtClean="0">
                  <a:solidFill>
                    <a:schemeClr val="bg1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400" dirty="0">
                <a:solidFill>
                  <a:schemeClr val="bg1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cxnSp>
        <p:nvCxnSpPr>
          <p:cNvPr id="7" name="Curved Connector 6"/>
          <p:cNvCxnSpPr>
            <a:stCxn id="66" idx="3"/>
            <a:endCxn id="73" idx="0"/>
          </p:cNvCxnSpPr>
          <p:nvPr/>
        </p:nvCxnSpPr>
        <p:spPr bwMode="auto">
          <a:xfrm flipV="1">
            <a:off x="3412089" y="1259711"/>
            <a:ext cx="2370586" cy="113970"/>
          </a:xfrm>
          <a:prstGeom prst="curvedConnector4">
            <a:avLst>
              <a:gd name="adj1" fmla="val 46981"/>
              <a:gd name="adj2" fmla="val 301848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urved Connector 75"/>
          <p:cNvCxnSpPr>
            <a:stCxn id="67" idx="2"/>
            <a:endCxn id="74" idx="2"/>
          </p:cNvCxnSpPr>
          <p:nvPr/>
        </p:nvCxnSpPr>
        <p:spPr bwMode="auto">
          <a:xfrm rot="16200000" flipH="1">
            <a:off x="4198300" y="599790"/>
            <a:ext cx="101324" cy="2450362"/>
          </a:xfrm>
          <a:prstGeom prst="curvedConnector3">
            <a:avLst>
              <a:gd name="adj1" fmla="val 325613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>
            <a:stCxn id="68" idx="2"/>
            <a:endCxn id="75" idx="1"/>
          </p:cNvCxnSpPr>
          <p:nvPr/>
        </p:nvCxnSpPr>
        <p:spPr bwMode="auto">
          <a:xfrm rot="5400000" flipH="1" flipV="1">
            <a:off x="4797605" y="623180"/>
            <a:ext cx="21445" cy="2304442"/>
          </a:xfrm>
          <a:prstGeom prst="curvedConnector4">
            <a:avLst>
              <a:gd name="adj1" fmla="val -1065983"/>
              <a:gd name="adj2" fmla="val 51549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V="1">
            <a:off x="3224508" y="1569903"/>
            <a:ext cx="2415018" cy="621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Curved Connector 78"/>
          <p:cNvCxnSpPr/>
          <p:nvPr/>
        </p:nvCxnSpPr>
        <p:spPr bwMode="auto">
          <a:xfrm>
            <a:off x="3490119" y="1510249"/>
            <a:ext cx="2435704" cy="59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矩形 35"/>
          <p:cNvSpPr>
            <a:spLocks noChangeArrowheads="1"/>
          </p:cNvSpPr>
          <p:nvPr/>
        </p:nvSpPr>
        <p:spPr bwMode="auto">
          <a:xfrm>
            <a:off x="830773" y="2847781"/>
            <a:ext cx="2193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1800" dirty="0" smtClean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Map[F, List[1,2,3]] = </a:t>
            </a:r>
          </a:p>
          <a:p>
            <a:pPr eaLnBrk="1" hangingPunct="1"/>
            <a:r>
              <a:rPr lang="en-US" altLang="x-none" sz="1800" dirty="0" smtClean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List[F[1], F[2], F[3]]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57" name="矩形 35"/>
          <p:cNvSpPr>
            <a:spLocks noChangeArrowheads="1"/>
          </p:cNvSpPr>
          <p:nvPr/>
        </p:nvSpPr>
        <p:spPr bwMode="auto">
          <a:xfrm>
            <a:off x="2719201" y="4610817"/>
            <a:ext cx="53921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1050" dirty="0" smtClean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Image source: http</a:t>
            </a: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://www.math3ma.com/</a:t>
            </a:r>
            <a:r>
              <a:rPr lang="en-US" altLang="x-none" sz="105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mathema</a:t>
            </a: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/2017/1/31/what-is-a-functor-part-1</a:t>
            </a:r>
            <a:endParaRPr lang="en-US" altLang="x-none" sz="105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4724" y="2543466"/>
            <a:ext cx="3356607" cy="1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90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349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are arrows chased and composed in real life?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21 Grupo"/>
          <p:cNvGrpSpPr/>
          <p:nvPr/>
        </p:nvGrpSpPr>
        <p:grpSpPr>
          <a:xfrm>
            <a:off x="820510" y="1208346"/>
            <a:ext cx="7543348" cy="2853084"/>
            <a:chOff x="809624" y="588617"/>
            <a:chExt cx="7543348" cy="2853084"/>
          </a:xfrm>
        </p:grpSpPr>
        <p:sp>
          <p:nvSpPr>
            <p:cNvPr id="41" name="40 Rectángulo redondeado"/>
            <p:cNvSpPr/>
            <p:nvPr/>
          </p:nvSpPr>
          <p:spPr bwMode="auto">
            <a:xfrm>
              <a:off x="809624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en-GB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宋体" charset="-122"/>
              </a:endParaRPr>
            </a:p>
          </p:txBody>
        </p:sp>
        <p:sp>
          <p:nvSpPr>
            <p:cNvPr id="42" name="41 CuadroTexto"/>
            <p:cNvSpPr txBox="1"/>
            <p:nvPr/>
          </p:nvSpPr>
          <p:spPr>
            <a:xfrm>
              <a:off x="2086023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i="1" dirty="0" smtClean="0">
                  <a:solidFill>
                    <a:schemeClr val="bg1"/>
                  </a:solidFill>
                  <a:latin typeface="Algerian" pitchFamily="82" charset="0"/>
                </a:rPr>
                <a:t>C</a:t>
              </a:r>
              <a:endParaRPr lang="en-GB" sz="2400" i="1" dirty="0">
                <a:solidFill>
                  <a:schemeClr val="bg1"/>
                </a:solidFill>
                <a:latin typeface="Algerian" pitchFamily="82" charset="0"/>
              </a:endParaRPr>
            </a:p>
          </p:txBody>
        </p:sp>
        <p:cxnSp>
          <p:nvCxnSpPr>
            <p:cNvPr id="29" name="28 Conector recto"/>
            <p:cNvCxnSpPr/>
            <p:nvPr/>
          </p:nvCxnSpPr>
          <p:spPr bwMode="auto">
            <a:xfrm flipV="1">
              <a:off x="1625600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31 Conector recto"/>
            <p:cNvCxnSpPr/>
            <p:nvPr/>
          </p:nvCxnSpPr>
          <p:spPr bwMode="auto">
            <a:xfrm flipH="1" flipV="1">
              <a:off x="2676093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53" name="52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610" y="1484710"/>
              <a:ext cx="839483" cy="546100"/>
            </a:xfrm>
            <a:prstGeom prst="rect">
              <a:avLst/>
            </a:prstGeom>
          </p:spPr>
        </p:pic>
        <p:pic>
          <p:nvPicPr>
            <p:cNvPr id="54" name="53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61" y="2634746"/>
              <a:ext cx="723607" cy="723607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254" y="2690807"/>
              <a:ext cx="1168518" cy="750894"/>
            </a:xfrm>
            <a:prstGeom prst="rect">
              <a:avLst/>
            </a:prstGeom>
          </p:spPr>
        </p:pic>
        <p:sp>
          <p:nvSpPr>
            <p:cNvPr id="55" name="54 CuadroTexto"/>
            <p:cNvSpPr txBox="1"/>
            <p:nvPr/>
          </p:nvSpPr>
          <p:spPr>
            <a:xfrm>
              <a:off x="1961062" y="1183023"/>
              <a:ext cx="8226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3D printing</a:t>
              </a:r>
            </a:p>
          </p:txBody>
        </p:sp>
        <p:sp>
          <p:nvSpPr>
            <p:cNvPr id="56" name="55 CuadroTexto"/>
            <p:cNvSpPr txBox="1"/>
            <p:nvPr/>
          </p:nvSpPr>
          <p:spPr>
            <a:xfrm>
              <a:off x="1138401" y="2419803"/>
              <a:ext cx="8226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2D printing</a:t>
              </a: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2548757" y="2429197"/>
              <a:ext cx="9989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>
                  <a:solidFill>
                    <a:schemeClr val="bg1"/>
                  </a:solidFill>
                </a:rPr>
                <a:t>1D movement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1654687" y="1991718"/>
              <a:ext cx="23596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/>
                  </a:solidFill>
                </a:rPr>
                <a:t>f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58" name="57 CuadroTexto"/>
            <p:cNvSpPr txBox="1"/>
            <p:nvPr/>
          </p:nvSpPr>
          <p:spPr>
            <a:xfrm>
              <a:off x="2762089" y="1991718"/>
              <a:ext cx="2696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/>
                  </a:solidFill>
                </a:rPr>
                <a:t>g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58 Rectángulo redondeado"/>
            <p:cNvSpPr/>
            <p:nvPr/>
          </p:nvSpPr>
          <p:spPr bwMode="auto">
            <a:xfrm>
              <a:off x="5327196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en-GB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宋体" charset="-122"/>
              </a:endParaRPr>
            </a:p>
          </p:txBody>
        </p:sp>
        <p:sp>
          <p:nvSpPr>
            <p:cNvPr id="60" name="59 CuadroTexto"/>
            <p:cNvSpPr txBox="1"/>
            <p:nvPr/>
          </p:nvSpPr>
          <p:spPr>
            <a:xfrm>
              <a:off x="6603595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i="1" dirty="0" smtClean="0">
                  <a:solidFill>
                    <a:schemeClr val="bg1"/>
                  </a:solidFill>
                  <a:latin typeface="Algerian" pitchFamily="82" charset="0"/>
                </a:rPr>
                <a:t>C </a:t>
              </a:r>
              <a:r>
                <a:rPr lang="en-GB" sz="2400" i="1" baseline="32000" dirty="0" smtClean="0">
                  <a:solidFill>
                    <a:schemeClr val="bg1"/>
                  </a:solidFill>
                  <a:latin typeface="Algerian" pitchFamily="82" charset="0"/>
                </a:rPr>
                <a:t>OP</a:t>
              </a:r>
              <a:endParaRPr lang="en-GB" sz="2400" i="1" baseline="32000" dirty="0">
                <a:solidFill>
                  <a:schemeClr val="bg1"/>
                </a:solidFill>
                <a:latin typeface="Algerian" pitchFamily="82" charset="0"/>
              </a:endParaRPr>
            </a:p>
          </p:txBody>
        </p:sp>
        <p:cxnSp>
          <p:nvCxnSpPr>
            <p:cNvPr id="61" name="60 Conector recto"/>
            <p:cNvCxnSpPr/>
            <p:nvPr/>
          </p:nvCxnSpPr>
          <p:spPr bwMode="auto">
            <a:xfrm flipV="1">
              <a:off x="6143172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61 Conector recto"/>
            <p:cNvCxnSpPr/>
            <p:nvPr/>
          </p:nvCxnSpPr>
          <p:spPr bwMode="auto">
            <a:xfrm flipH="1" flipV="1">
              <a:off x="7193665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63" name="62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182" y="1484710"/>
              <a:ext cx="839483" cy="546100"/>
            </a:xfrm>
            <a:prstGeom prst="rect">
              <a:avLst/>
            </a:prstGeom>
          </p:spPr>
        </p:pic>
        <p:pic>
          <p:nvPicPr>
            <p:cNvPr id="64" name="63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633" y="2634746"/>
              <a:ext cx="723607" cy="723607"/>
            </a:xfrm>
            <a:prstGeom prst="rect">
              <a:avLst/>
            </a:prstGeom>
          </p:spPr>
        </p:pic>
        <p:pic>
          <p:nvPicPr>
            <p:cNvPr id="65" name="64 Imagen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826" y="2690807"/>
              <a:ext cx="1168518" cy="750894"/>
            </a:xfrm>
            <a:prstGeom prst="rect">
              <a:avLst/>
            </a:prstGeom>
          </p:spPr>
        </p:pic>
        <p:sp>
          <p:nvSpPr>
            <p:cNvPr id="66" name="65 CuadroTexto"/>
            <p:cNvSpPr txBox="1"/>
            <p:nvPr/>
          </p:nvSpPr>
          <p:spPr>
            <a:xfrm>
              <a:off x="6478634" y="1183023"/>
              <a:ext cx="8226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3D printing</a:t>
              </a:r>
            </a:p>
          </p:txBody>
        </p:sp>
        <p:sp>
          <p:nvSpPr>
            <p:cNvPr id="67" name="66 CuadroTexto"/>
            <p:cNvSpPr txBox="1"/>
            <p:nvPr/>
          </p:nvSpPr>
          <p:spPr>
            <a:xfrm>
              <a:off x="5655973" y="2419803"/>
              <a:ext cx="8226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2D printing</a:t>
              </a:r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7066329" y="2429197"/>
              <a:ext cx="9989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>
                  <a:solidFill>
                    <a:schemeClr val="bg1"/>
                  </a:solidFill>
                </a:rPr>
                <a:t>1D movement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6063399" y="200260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/>
                  </a:solidFill>
                </a:rPr>
                <a:t>f </a:t>
              </a:r>
              <a:r>
                <a:rPr lang="en-GB" i="1" baseline="30000" dirty="0" smtClean="0">
                  <a:solidFill>
                    <a:schemeClr val="bg1"/>
                  </a:solidFill>
                </a:rPr>
                <a:t>-1</a:t>
              </a:r>
              <a:endParaRPr lang="en-GB" i="1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70 Conector recto de flecha"/>
            <p:cNvCxnSpPr>
              <a:endCxn id="59" idx="1"/>
            </p:cNvCxnSpPr>
            <p:nvPr/>
          </p:nvCxnSpPr>
          <p:spPr bwMode="auto">
            <a:xfrm>
              <a:off x="3835400" y="2221905"/>
              <a:ext cx="149179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71 Rectángulo"/>
            <p:cNvSpPr/>
            <p:nvPr/>
          </p:nvSpPr>
          <p:spPr>
            <a:xfrm>
              <a:off x="4315380" y="1876921"/>
              <a:ext cx="5196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smtClean="0">
                  <a:solidFill>
                    <a:schemeClr val="bg1"/>
                  </a:solidFill>
                  <a:latin typeface="Algerian" pitchFamily="82" charset="0"/>
                </a:rPr>
                <a:t>F </a:t>
              </a:r>
              <a:r>
                <a:rPr lang="en-GB" sz="1400" i="1" baseline="30000" dirty="0" smtClean="0">
                  <a:solidFill>
                    <a:schemeClr val="bg1"/>
                  </a:solidFill>
                  <a:latin typeface="Algerian" pitchFamily="82" charset="0"/>
                </a:rPr>
                <a:t>op</a:t>
              </a:r>
              <a:r>
                <a:rPr lang="en-GB" sz="1400" i="1" dirty="0" smtClean="0">
                  <a:solidFill>
                    <a:schemeClr val="bg1"/>
                  </a:solidFill>
                  <a:latin typeface="Algerian" pitchFamily="82" charset="0"/>
                </a:rPr>
                <a:t> 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940064" y="2327046"/>
              <a:ext cx="124906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(Opposite </a:t>
              </a:r>
              <a:r>
                <a:rPr lang="en-GB" sz="1000" dirty="0" err="1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Functor</a:t>
              </a:r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GB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357057" y="1986899"/>
              <a:ext cx="3978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>
                  <a:solidFill>
                    <a:schemeClr val="bg1"/>
                  </a:solidFill>
                </a:rPr>
                <a:t>g </a:t>
              </a:r>
              <a:r>
                <a:rPr lang="en-GB" i="1" baseline="30000" dirty="0" smtClean="0">
                  <a:solidFill>
                    <a:schemeClr val="bg1"/>
                  </a:solidFill>
                </a:rPr>
                <a:t>-1</a:t>
              </a:r>
              <a:endParaRPr lang="en-GB" i="1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57238" y="650532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Here’s another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89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349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are arrows chased and composed in real life?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40 Rectángulo redondeado"/>
          <p:cNvSpPr/>
          <p:nvPr/>
        </p:nvSpPr>
        <p:spPr bwMode="auto">
          <a:xfrm>
            <a:off x="820510" y="1670012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1501205" y="1188117"/>
            <a:ext cx="166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Algerian" pitchFamily="82" charset="0"/>
              </a:rPr>
              <a:t>Product</a:t>
            </a:r>
            <a:endParaRPr lang="en-GB" sz="2400" i="1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59" name="58 Rectángulo redondeado"/>
          <p:cNvSpPr/>
          <p:nvPr/>
        </p:nvSpPr>
        <p:spPr bwMode="auto">
          <a:xfrm>
            <a:off x="5338082" y="1670012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5455419" y="1197439"/>
            <a:ext cx="2997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smtClean="0">
                <a:solidFill>
                  <a:schemeClr val="bg1"/>
                </a:solidFill>
                <a:latin typeface="Algerian" pitchFamily="82" charset="0"/>
              </a:rPr>
              <a:t>Sum(Co-Product)</a:t>
            </a:r>
            <a:endParaRPr lang="en-GB" sz="2400" i="1" baseline="32000" dirty="0">
              <a:solidFill>
                <a:schemeClr val="bg1"/>
              </a:solidFill>
              <a:latin typeface="Algerian" pitchFamily="82" charset="0"/>
            </a:endParaRPr>
          </a:p>
        </p:txBody>
      </p:sp>
      <p:cxnSp>
        <p:nvCxnSpPr>
          <p:cNvPr id="71" name="70 Conector recto de flecha"/>
          <p:cNvCxnSpPr>
            <a:endCxn id="59" idx="1"/>
          </p:cNvCxnSpPr>
          <p:nvPr/>
        </p:nvCxnSpPr>
        <p:spPr bwMode="auto">
          <a:xfrm>
            <a:off x="3846286" y="2841634"/>
            <a:ext cx="14917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71 Rectángulo"/>
          <p:cNvSpPr/>
          <p:nvPr/>
        </p:nvSpPr>
        <p:spPr>
          <a:xfrm>
            <a:off x="4326266" y="2496650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F </a:t>
            </a:r>
            <a:r>
              <a:rPr lang="en-GB" sz="1400" i="1" baseline="30000" dirty="0" smtClean="0">
                <a:solidFill>
                  <a:schemeClr val="bg1"/>
                </a:solidFill>
                <a:latin typeface="Algerian" pitchFamily="82" charset="0"/>
              </a:rPr>
              <a:t>op</a:t>
            </a:r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 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3950950" y="2946775"/>
            <a:ext cx="12490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(Opposite </a:t>
            </a:r>
            <a:r>
              <a:rPr lang="en-GB" sz="1000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Functor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GB" sz="105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57238" y="650532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Here’s another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矩形 35"/>
          <p:cNvSpPr>
            <a:spLocks noChangeArrowheads="1"/>
          </p:cNvSpPr>
          <p:nvPr/>
        </p:nvSpPr>
        <p:spPr bwMode="auto">
          <a:xfrm>
            <a:off x="603315" y="4710321"/>
            <a:ext cx="6154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x-none" sz="800" i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:https://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en.wikiversity.org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/wiki/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Introduction_to_Category_Theory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/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Products_and_Coproducts_of_Sets</a:t>
            </a:r>
            <a:endParaRPr lang="en-US" altLang="x-none" sz="8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p:pic>
        <p:nvPicPr>
          <p:cNvPr id="1028" name="Picture 4" descr="artesian product graph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54" y="2522283"/>
            <a:ext cx="2614085" cy="13941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https://upload.wikimedia.org/wikipedia/commons/thumb/b/b6/Projections_from_product.svg/200px-Projections_from_product.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96" y="1742681"/>
            <a:ext cx="1905000" cy="76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2" name="Picture 8" descr="https://upload.wikimedia.org/wikipedia/commons/thumb/3/37/Injections_to_coproduct.svg/200px-Injections_to_coproduct.svg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70" y="1801967"/>
            <a:ext cx="1905000" cy="762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AutoShape 10" descr="\displaystyle A\oplus B=\{(1,a)\ |\ a\in A\}\cup \{(2,b)\ |\ b\in B\}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351" y="3176429"/>
            <a:ext cx="2733238" cy="2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1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泪滴形 12"/>
          <p:cNvSpPr>
            <a:spLocks/>
          </p:cNvSpPr>
          <p:nvPr/>
        </p:nvSpPr>
        <p:spPr bwMode="auto">
          <a:xfrm>
            <a:off x="4084106" y="2166003"/>
            <a:ext cx="234950" cy="233363"/>
          </a:xfrm>
          <a:custGeom>
            <a:avLst/>
            <a:gdLst>
              <a:gd name="T0" fmla="*/ 0 w 234950"/>
              <a:gd name="T1" fmla="*/ 116682 h 233363"/>
              <a:gd name="T2" fmla="*/ 117475 w 234950"/>
              <a:gd name="T3" fmla="*/ 0 h 233363"/>
              <a:gd name="T4" fmla="*/ 234950 w 234950"/>
              <a:gd name="T5" fmla="*/ 0 h 233363"/>
              <a:gd name="T6" fmla="*/ 234950 w 234950"/>
              <a:gd name="T7" fmla="*/ 116682 h 233363"/>
              <a:gd name="T8" fmla="*/ 117475 w 234950"/>
              <a:gd name="T9" fmla="*/ 233364 h 233363"/>
              <a:gd name="T10" fmla="*/ 0 w 234950"/>
              <a:gd name="T11" fmla="*/ 116682 h 233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3">
                <a:moveTo>
                  <a:pt x="0" y="116682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2"/>
                </a:lnTo>
                <a:cubicBezTo>
                  <a:pt x="234950" y="181124"/>
                  <a:pt x="182355" y="233364"/>
                  <a:pt x="117475" y="233364"/>
                </a:cubicBezTo>
                <a:cubicBezTo>
                  <a:pt x="52595" y="233364"/>
                  <a:pt x="0" y="181124"/>
                  <a:pt x="0" y="116682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5" name="文本框 5"/>
          <p:cNvSpPr txBox="1">
            <a:spLocks noChangeArrowheads="1"/>
          </p:cNvSpPr>
          <p:nvPr/>
        </p:nvSpPr>
        <p:spPr bwMode="auto">
          <a:xfrm>
            <a:off x="1461480" y="2310140"/>
            <a:ext cx="174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Contents</a:t>
            </a:r>
            <a:endParaRPr lang="zh-CN" altLang="en-US" sz="2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196" name="直接连接符 7"/>
          <p:cNvCxnSpPr>
            <a:cxnSpLocks noChangeShapeType="1"/>
          </p:cNvCxnSpPr>
          <p:nvPr/>
        </p:nvCxnSpPr>
        <p:spPr bwMode="auto">
          <a:xfrm>
            <a:off x="3311525" y="2262188"/>
            <a:ext cx="0" cy="619125"/>
          </a:xfrm>
          <a:prstGeom prst="line">
            <a:avLst/>
          </a:prstGeom>
          <a:noFill/>
          <a:ln w="6350" cmpd="sng">
            <a:solidFill>
              <a:srgbClr val="DBB76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8"/>
          <p:cNvSpPr txBox="1">
            <a:spLocks noChangeArrowheads="1"/>
          </p:cNvSpPr>
          <p:nvPr/>
        </p:nvSpPr>
        <p:spPr bwMode="auto">
          <a:xfrm>
            <a:off x="4355568" y="2098018"/>
            <a:ext cx="30444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</a:t>
            </a:r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is Category Theory?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01" name="泪滴形 13"/>
          <p:cNvSpPr>
            <a:spLocks/>
          </p:cNvSpPr>
          <p:nvPr/>
        </p:nvSpPr>
        <p:spPr bwMode="auto">
          <a:xfrm>
            <a:off x="4084106" y="2970866"/>
            <a:ext cx="234950" cy="233362"/>
          </a:xfrm>
          <a:custGeom>
            <a:avLst/>
            <a:gdLst>
              <a:gd name="T0" fmla="*/ 0 w 234950"/>
              <a:gd name="T1" fmla="*/ 116681 h 233362"/>
              <a:gd name="T2" fmla="*/ 117475 w 234950"/>
              <a:gd name="T3" fmla="*/ 0 h 233362"/>
              <a:gd name="T4" fmla="*/ 234950 w 234950"/>
              <a:gd name="T5" fmla="*/ 0 h 233362"/>
              <a:gd name="T6" fmla="*/ 234950 w 234950"/>
              <a:gd name="T7" fmla="*/ 116681 h 233362"/>
              <a:gd name="T8" fmla="*/ 117475 w 234950"/>
              <a:gd name="T9" fmla="*/ 233362 h 233362"/>
              <a:gd name="T10" fmla="*/ 0 w 234950"/>
              <a:gd name="T11" fmla="*/ 116681 h 23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2">
                <a:moveTo>
                  <a:pt x="0" y="116681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1"/>
                </a:lnTo>
                <a:cubicBezTo>
                  <a:pt x="234950" y="181122"/>
                  <a:pt x="182355" y="233362"/>
                  <a:pt x="117475" y="233362"/>
                </a:cubicBezTo>
                <a:cubicBezTo>
                  <a:pt x="52595" y="233362"/>
                  <a:pt x="0" y="181122"/>
                  <a:pt x="0" y="116681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2" name="泪滴形 14"/>
          <p:cNvSpPr>
            <a:spLocks/>
          </p:cNvSpPr>
          <p:nvPr/>
        </p:nvSpPr>
        <p:spPr bwMode="auto">
          <a:xfrm>
            <a:off x="4084106" y="3775728"/>
            <a:ext cx="234950" cy="234950"/>
          </a:xfrm>
          <a:custGeom>
            <a:avLst/>
            <a:gdLst>
              <a:gd name="T0" fmla="*/ 0 w 234950"/>
              <a:gd name="T1" fmla="*/ 117475 h 234950"/>
              <a:gd name="T2" fmla="*/ 117475 w 234950"/>
              <a:gd name="T3" fmla="*/ 0 h 234950"/>
              <a:gd name="T4" fmla="*/ 234950 w 234950"/>
              <a:gd name="T5" fmla="*/ 0 h 234950"/>
              <a:gd name="T6" fmla="*/ 234950 w 234950"/>
              <a:gd name="T7" fmla="*/ 117475 h 234950"/>
              <a:gd name="T8" fmla="*/ 117475 w 234950"/>
              <a:gd name="T9" fmla="*/ 234950 h 234950"/>
              <a:gd name="T10" fmla="*/ 0 w 234950"/>
              <a:gd name="T11" fmla="*/ 117475 h 23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4950">
                <a:moveTo>
                  <a:pt x="0" y="117475"/>
                </a:moveTo>
                <a:cubicBezTo>
                  <a:pt x="0" y="52595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7475"/>
                </a:lnTo>
                <a:cubicBezTo>
                  <a:pt x="234950" y="182355"/>
                  <a:pt x="182355" y="234950"/>
                  <a:pt x="117475" y="234950"/>
                </a:cubicBezTo>
                <a:cubicBezTo>
                  <a:pt x="52595" y="234950"/>
                  <a:pt x="0" y="182355"/>
                  <a:pt x="0" y="117475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4355568" y="2897325"/>
            <a:ext cx="3518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System Modeling in </a:t>
            </a: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 N</a:t>
            </a:r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utshell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8"/>
          <p:cNvSpPr txBox="1">
            <a:spLocks noChangeArrowheads="1"/>
          </p:cNvSpPr>
          <p:nvPr/>
        </p:nvSpPr>
        <p:spPr bwMode="auto">
          <a:xfrm>
            <a:off x="4355568" y="3708537"/>
            <a:ext cx="3903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Does Category Theory Help?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泪滴形 12"/>
          <p:cNvSpPr>
            <a:spLocks/>
          </p:cNvSpPr>
          <p:nvPr/>
        </p:nvSpPr>
        <p:spPr bwMode="auto">
          <a:xfrm>
            <a:off x="4084106" y="1293156"/>
            <a:ext cx="234950" cy="233363"/>
          </a:xfrm>
          <a:custGeom>
            <a:avLst/>
            <a:gdLst>
              <a:gd name="T0" fmla="*/ 0 w 234950"/>
              <a:gd name="T1" fmla="*/ 116682 h 233363"/>
              <a:gd name="T2" fmla="*/ 117475 w 234950"/>
              <a:gd name="T3" fmla="*/ 0 h 233363"/>
              <a:gd name="T4" fmla="*/ 234950 w 234950"/>
              <a:gd name="T5" fmla="*/ 0 h 233363"/>
              <a:gd name="T6" fmla="*/ 234950 w 234950"/>
              <a:gd name="T7" fmla="*/ 116682 h 233363"/>
              <a:gd name="T8" fmla="*/ 117475 w 234950"/>
              <a:gd name="T9" fmla="*/ 233364 h 233363"/>
              <a:gd name="T10" fmla="*/ 0 w 234950"/>
              <a:gd name="T11" fmla="*/ 116682 h 233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3">
                <a:moveTo>
                  <a:pt x="0" y="116682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2"/>
                </a:lnTo>
                <a:cubicBezTo>
                  <a:pt x="234950" y="181124"/>
                  <a:pt x="182355" y="233364"/>
                  <a:pt x="117475" y="233364"/>
                </a:cubicBezTo>
                <a:cubicBezTo>
                  <a:pt x="52595" y="233364"/>
                  <a:pt x="0" y="181124"/>
                  <a:pt x="0" y="116682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4355568" y="1225171"/>
            <a:ext cx="3801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Computational Thinking for MEM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5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2384561" y="2290476"/>
            <a:ext cx="43749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02. Real life diagrams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6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6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0892236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855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 Diagram of Product Development Process by Bill </a:t>
            </a:r>
            <a:r>
              <a:rPr lang="en-US" altLang="zh-CN" sz="2000" b="1" dirty="0" err="1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Aulet</a:t>
            </a:r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of MIT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6" name="Picture 2" descr="mage result for Disiciplined Entrepreneu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780290"/>
            <a:ext cx="3986189" cy="398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isiciplined Entrepreneur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79" y="557213"/>
            <a:ext cx="4340955" cy="44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563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/>
          <p:cNvCxnSpPr/>
          <p:nvPr/>
        </p:nvCxnSpPr>
        <p:spPr>
          <a:xfrm>
            <a:off x="4583651" y="700587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8" name="Rectangle 97"/>
          <p:cNvSpPr/>
          <p:nvPr/>
        </p:nvSpPr>
        <p:spPr>
          <a:xfrm>
            <a:off x="1665511" y="1523010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Initial </a:t>
            </a:r>
            <a:r>
              <a:rPr lang="en-US" sz="825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Idea</a:t>
            </a:r>
            <a:endParaRPr lang="en-US" sz="825" dirty="0">
              <a:solidFill>
                <a:srgbClr val="92D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665511" y="210935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Opportunities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665511" y="2695700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Opportunities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665511" y="3282044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Project Idea</a:t>
            </a:r>
          </a:p>
        </p:txBody>
      </p:sp>
      <p:sp>
        <p:nvSpPr>
          <p:cNvPr id="102" name="Oval 101"/>
          <p:cNvSpPr/>
          <p:nvPr/>
        </p:nvSpPr>
        <p:spPr>
          <a:xfrm>
            <a:off x="2832261" y="1803319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Identify Opportunities</a:t>
            </a:r>
          </a:p>
        </p:txBody>
      </p:sp>
      <p:cxnSp>
        <p:nvCxnSpPr>
          <p:cNvPr id="103" name="Straight Arrow Connector 102"/>
          <p:cNvCxnSpPr>
            <a:stCxn id="100" idx="3"/>
            <a:endCxn id="104" idx="1"/>
          </p:cNvCxnSpPr>
          <p:nvPr/>
        </p:nvCxnSpPr>
        <p:spPr>
          <a:xfrm>
            <a:off x="2582883" y="1721056"/>
            <a:ext cx="396769" cy="13903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4" idx="3"/>
            <a:endCxn id="101" idx="3"/>
          </p:cNvCxnSpPr>
          <p:nvPr/>
        </p:nvCxnSpPr>
        <p:spPr>
          <a:xfrm flipH="1">
            <a:off x="2582883" y="2134223"/>
            <a:ext cx="396769" cy="1731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2832261" y="2408717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Evaluate and Prioritize Project</a:t>
            </a:r>
          </a:p>
        </p:txBody>
      </p:sp>
      <p:cxnSp>
        <p:nvCxnSpPr>
          <p:cNvPr id="106" name="Straight Arrow Connector 105"/>
          <p:cNvCxnSpPr>
            <a:stCxn id="101" idx="3"/>
            <a:endCxn id="109" idx="1"/>
          </p:cNvCxnSpPr>
          <p:nvPr/>
        </p:nvCxnSpPr>
        <p:spPr>
          <a:xfrm>
            <a:off x="2582883" y="2307401"/>
            <a:ext cx="396769" cy="15809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9" idx="3"/>
            <a:endCxn id="102" idx="3"/>
          </p:cNvCxnSpPr>
          <p:nvPr/>
        </p:nvCxnSpPr>
        <p:spPr>
          <a:xfrm flipH="1">
            <a:off x="2582883" y="2739621"/>
            <a:ext cx="396769" cy="1541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804364" y="2986899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Allocate Pre-project Planning</a:t>
            </a:r>
          </a:p>
        </p:txBody>
      </p:sp>
      <p:cxnSp>
        <p:nvCxnSpPr>
          <p:cNvPr id="109" name="Straight Arrow Connector 108"/>
          <p:cNvCxnSpPr>
            <a:stCxn id="102" idx="3"/>
          </p:cNvCxnSpPr>
          <p:nvPr/>
        </p:nvCxnSpPr>
        <p:spPr>
          <a:xfrm>
            <a:off x="2582883" y="2893746"/>
            <a:ext cx="372994" cy="1499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103" idx="3"/>
          </p:cNvCxnSpPr>
          <p:nvPr/>
        </p:nvCxnSpPr>
        <p:spPr>
          <a:xfrm flipH="1">
            <a:off x="2582883" y="3317803"/>
            <a:ext cx="372994" cy="16228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34381" y="2419483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122278" y="3535384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Customer Needs </a:t>
            </a: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sp>
        <p:nvSpPr>
          <p:cNvPr id="113" name="Oval 112"/>
          <p:cNvSpPr/>
          <p:nvPr/>
        </p:nvSpPr>
        <p:spPr>
          <a:xfrm>
            <a:off x="4082898" y="3675540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Gathering Raw Data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122278" y="2755312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Customer Needs</a:t>
            </a:r>
            <a:endParaRPr lang="en-US" sz="800" dirty="0">
              <a:solidFill>
                <a:srgbClr val="92D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7325401" y="3175169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Interpret </a:t>
            </a:r>
            <a:r>
              <a:rPr lang="en-US" sz="64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raw </a:t>
            </a:r>
            <a:r>
              <a:rPr lang="en-US" sz="64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64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sz="64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 terms of customer need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122278" y="1924428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</a:t>
            </a:r>
            <a:r>
              <a:rPr lang="en-US" sz="800" dirty="0" smtClean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Customer Needs</a:t>
            </a:r>
            <a:endParaRPr lang="en-US" sz="800" dirty="0">
              <a:solidFill>
                <a:srgbClr val="92D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5117484" y="3733430"/>
            <a:ext cx="1004795" cy="135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3" idx="1"/>
          </p:cNvCxnSpPr>
          <p:nvPr/>
        </p:nvCxnSpPr>
        <p:spPr>
          <a:xfrm flipH="1" flipV="1">
            <a:off x="1037601" y="2893746"/>
            <a:ext cx="627910" cy="5863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00" idx="1"/>
          </p:cNvCxnSpPr>
          <p:nvPr/>
        </p:nvCxnSpPr>
        <p:spPr>
          <a:xfrm flipV="1">
            <a:off x="1037601" y="1721057"/>
            <a:ext cx="627910" cy="69842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7298679" y="233808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 the relative importance</a:t>
            </a:r>
          </a:p>
        </p:txBody>
      </p: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7039650" y="3506074"/>
            <a:ext cx="437263" cy="22735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3"/>
          </p:cNvCxnSpPr>
          <p:nvPr/>
        </p:nvCxnSpPr>
        <p:spPr>
          <a:xfrm flipV="1">
            <a:off x="7039650" y="2668985"/>
            <a:ext cx="410541" cy="28437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5" idx="1"/>
          </p:cNvCxnSpPr>
          <p:nvPr/>
        </p:nvCxnSpPr>
        <p:spPr>
          <a:xfrm flipH="1" flipV="1">
            <a:off x="7039651" y="2953359"/>
            <a:ext cx="437262" cy="2785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1" idx="1"/>
          </p:cNvCxnSpPr>
          <p:nvPr/>
        </p:nvCxnSpPr>
        <p:spPr>
          <a:xfrm flipH="1" flipV="1">
            <a:off x="7039651" y="2122476"/>
            <a:ext cx="410540" cy="2723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07" idx="4"/>
            <a:endCxn id="112" idx="1"/>
          </p:cNvCxnSpPr>
          <p:nvPr/>
        </p:nvCxnSpPr>
        <p:spPr>
          <a:xfrm>
            <a:off x="5412201" y="3065688"/>
            <a:ext cx="710077" cy="66774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6" idx="1"/>
            <a:endCxn id="807" idx="0"/>
          </p:cNvCxnSpPr>
          <p:nvPr/>
        </p:nvCxnSpPr>
        <p:spPr>
          <a:xfrm flipH="1">
            <a:off x="5412201" y="2122475"/>
            <a:ext cx="710077" cy="468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2651" y="1032273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872646" y="720726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442600" y="727901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Identify Customer Needs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92651" y="685799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7478887" y="1151109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Establishing </a:t>
            </a:r>
            <a:r>
              <a:rPr lang="en-US" sz="675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technical specification</a:t>
            </a:r>
            <a:endParaRPr lang="en-US" sz="675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5" name="Straight Arrow Connector 134"/>
          <p:cNvCxnSpPr>
            <a:stCxn id="116" idx="3"/>
          </p:cNvCxnSpPr>
          <p:nvPr/>
        </p:nvCxnSpPr>
        <p:spPr>
          <a:xfrm flipV="1">
            <a:off x="7039650" y="1344950"/>
            <a:ext cx="439237" cy="7775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513474" y="1344948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7478887" y="1638853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Collecting competitive benchmarking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8513474" y="1832692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6" idx="3"/>
          </p:cNvCxnSpPr>
          <p:nvPr/>
        </p:nvCxnSpPr>
        <p:spPr>
          <a:xfrm flipV="1">
            <a:off x="7039650" y="1832692"/>
            <a:ext cx="439237" cy="2897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7478886" y="391141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Re-evaluate Result and Process</a:t>
            </a:r>
          </a:p>
        </p:txBody>
      </p:sp>
      <p:cxnSp>
        <p:nvCxnSpPr>
          <p:cNvPr id="141" name="Straight Arrow Connector 140"/>
          <p:cNvCxnSpPr>
            <a:stCxn id="140" idx="2"/>
            <a:endCxn id="112" idx="3"/>
          </p:cNvCxnSpPr>
          <p:nvPr/>
        </p:nvCxnSpPr>
        <p:spPr>
          <a:xfrm flipH="1" flipV="1">
            <a:off x="7039650" y="3733431"/>
            <a:ext cx="439236" cy="37182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40" idx="6"/>
          </p:cNvCxnSpPr>
          <p:nvPr/>
        </p:nvCxnSpPr>
        <p:spPr>
          <a:xfrm flipH="1">
            <a:off x="8513473" y="4105253"/>
            <a:ext cx="439236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8657873" y="696508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Straight Arrow Connector 801"/>
          <p:cNvCxnSpPr>
            <a:stCxn id="101" idx="3"/>
            <a:endCxn id="113" idx="2"/>
          </p:cNvCxnSpPr>
          <p:nvPr/>
        </p:nvCxnSpPr>
        <p:spPr>
          <a:xfrm>
            <a:off x="2582883" y="3480091"/>
            <a:ext cx="1500015" cy="3892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Oval 806"/>
          <p:cNvSpPr/>
          <p:nvPr/>
        </p:nvSpPr>
        <p:spPr>
          <a:xfrm>
            <a:off x="4908980" y="2591425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</p:spTree>
    <p:extLst>
      <p:ext uri="{BB962C8B-B14F-4D97-AF65-F5344CB8AC3E}">
        <p14:creationId xmlns:p14="http://schemas.microsoft.com/office/powerpoint/2010/main" val="25999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4583651" y="700587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0" name="Oval 59"/>
          <p:cNvSpPr/>
          <p:nvPr/>
        </p:nvSpPr>
        <p:spPr>
          <a:xfrm>
            <a:off x="519946" y="1302213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Establishing </a:t>
            </a:r>
            <a:r>
              <a:rPr lang="en-US" sz="675" dirty="0" smtClean="0">
                <a:solidFill>
                  <a:srgbClr val="00B0F0"/>
                </a:solidFill>
              </a:rPr>
              <a:t>technical specification</a:t>
            </a:r>
            <a:endParaRPr lang="en-US" sz="675" dirty="0">
              <a:solidFill>
                <a:srgbClr val="00B0F0"/>
              </a:solidFill>
            </a:endParaRPr>
          </a:p>
        </p:txBody>
      </p:sp>
      <p:cxnSp>
        <p:nvCxnSpPr>
          <p:cNvPr id="61" name="Straight Arrow Connector 60"/>
          <p:cNvCxnSpPr>
            <a:stCxn id="60" idx="5"/>
            <a:endCxn id="64" idx="1"/>
          </p:cNvCxnSpPr>
          <p:nvPr/>
        </p:nvCxnSpPr>
        <p:spPr>
          <a:xfrm>
            <a:off x="1403021" y="1633118"/>
            <a:ext cx="695916" cy="1451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19946" y="1937103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Collecting competitive benchmarking</a:t>
            </a:r>
          </a:p>
        </p:txBody>
      </p:sp>
      <p:cxnSp>
        <p:nvCxnSpPr>
          <p:cNvPr id="63" name="Straight Arrow Connector 62"/>
          <p:cNvCxnSpPr>
            <a:stCxn id="62" idx="5"/>
            <a:endCxn id="65" idx="1"/>
          </p:cNvCxnSpPr>
          <p:nvPr/>
        </p:nvCxnSpPr>
        <p:spPr>
          <a:xfrm>
            <a:off x="1403021" y="2268008"/>
            <a:ext cx="695916" cy="26784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098937" y="158019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List of Metric Specifications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98937" y="233780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Competitive Evaluation List</a:t>
            </a:r>
          </a:p>
        </p:txBody>
      </p:sp>
      <p:cxnSp>
        <p:nvCxnSpPr>
          <p:cNvPr id="66" name="Straight Arrow Connector 65"/>
          <p:cNvCxnSpPr>
            <a:stCxn id="64" idx="1"/>
            <a:endCxn id="62" idx="7"/>
          </p:cNvCxnSpPr>
          <p:nvPr/>
        </p:nvCxnSpPr>
        <p:spPr>
          <a:xfrm flipH="1">
            <a:off x="1403021" y="1778238"/>
            <a:ext cx="695916" cy="215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098937" y="308436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Target Specification List</a:t>
            </a:r>
          </a:p>
        </p:txBody>
      </p:sp>
      <p:sp>
        <p:nvSpPr>
          <p:cNvPr id="68" name="Oval 67"/>
          <p:cNvSpPr/>
          <p:nvPr/>
        </p:nvSpPr>
        <p:spPr>
          <a:xfrm>
            <a:off x="3232115" y="2682925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Set Ideal </a:t>
            </a:r>
            <a:r>
              <a:rPr lang="en-US" sz="675" dirty="0" smtClean="0">
                <a:solidFill>
                  <a:srgbClr val="00B0F0"/>
                </a:solidFill>
              </a:rPr>
              <a:t>marginal value</a:t>
            </a:r>
            <a:endParaRPr lang="en-US" sz="675" dirty="0">
              <a:solidFill>
                <a:srgbClr val="00B0F0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88288" y="2127294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016436" y="2459767"/>
            <a:ext cx="367191" cy="2799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016309" y="3013829"/>
            <a:ext cx="367318" cy="2685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578689" y="3093199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Re-evaluate Result and Process</a:t>
            </a:r>
          </a:p>
        </p:txBody>
      </p:sp>
      <p:cxnSp>
        <p:nvCxnSpPr>
          <p:cNvPr id="74" name="Straight Arrow Connector 73"/>
          <p:cNvCxnSpPr>
            <a:stCxn id="67" idx="1"/>
            <a:endCxn id="73" idx="6"/>
          </p:cNvCxnSpPr>
          <p:nvPr/>
        </p:nvCxnSpPr>
        <p:spPr>
          <a:xfrm flipH="1">
            <a:off x="1613276" y="3282412"/>
            <a:ext cx="485661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3" idx="2"/>
          </p:cNvCxnSpPr>
          <p:nvPr/>
        </p:nvCxnSpPr>
        <p:spPr>
          <a:xfrm flipH="1" flipV="1">
            <a:off x="162620" y="3282412"/>
            <a:ext cx="416069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020587" y="384025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List of </a:t>
            </a:r>
            <a:r>
              <a:rPr lang="en-US" sz="825">
                <a:solidFill>
                  <a:srgbClr val="92D050"/>
                </a:solidFill>
              </a:rPr>
              <a:t>Concept Generation</a:t>
            </a:r>
            <a:endParaRPr lang="en-US" sz="825" dirty="0">
              <a:solidFill>
                <a:srgbClr val="92D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20587" y="316529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List of Concept Screening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20587" y="249766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List of Concept Scoring</a:t>
            </a:r>
          </a:p>
        </p:txBody>
      </p:sp>
      <p:sp>
        <p:nvSpPr>
          <p:cNvPr id="79" name="Oval 78"/>
          <p:cNvSpPr/>
          <p:nvPr/>
        </p:nvSpPr>
        <p:spPr>
          <a:xfrm>
            <a:off x="4046176" y="4076977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Determining concept generation</a:t>
            </a:r>
          </a:p>
        </p:txBody>
      </p:sp>
      <p:cxnSp>
        <p:nvCxnSpPr>
          <p:cNvPr id="80" name="Straight Arrow Connector 79"/>
          <p:cNvCxnSpPr>
            <a:stCxn id="67" idx="3"/>
            <a:endCxn id="79" idx="2"/>
          </p:cNvCxnSpPr>
          <p:nvPr/>
        </p:nvCxnSpPr>
        <p:spPr>
          <a:xfrm>
            <a:off x="3016309" y="3282412"/>
            <a:ext cx="1029867" cy="9884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6"/>
            <a:endCxn id="76" idx="1"/>
          </p:cNvCxnSpPr>
          <p:nvPr/>
        </p:nvCxnSpPr>
        <p:spPr>
          <a:xfrm flipV="1">
            <a:off x="5080763" y="4038302"/>
            <a:ext cx="939824" cy="23251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4808341" y="3494086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Screening </a:t>
            </a:r>
          </a:p>
        </p:txBody>
      </p:sp>
      <p:sp>
        <p:nvSpPr>
          <p:cNvPr id="83" name="Oval 82"/>
          <p:cNvSpPr/>
          <p:nvPr/>
        </p:nvSpPr>
        <p:spPr>
          <a:xfrm>
            <a:off x="4786663" y="2829551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Scoring</a:t>
            </a:r>
          </a:p>
        </p:txBody>
      </p:sp>
      <p:cxnSp>
        <p:nvCxnSpPr>
          <p:cNvPr id="84" name="Straight Arrow Connector 83"/>
          <p:cNvCxnSpPr>
            <a:stCxn id="76" idx="1"/>
          </p:cNvCxnSpPr>
          <p:nvPr/>
        </p:nvCxnSpPr>
        <p:spPr>
          <a:xfrm flipH="1" flipV="1">
            <a:off x="5745572" y="3817438"/>
            <a:ext cx="275015" cy="22086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7"/>
            <a:endCxn id="77" idx="1"/>
          </p:cNvCxnSpPr>
          <p:nvPr/>
        </p:nvCxnSpPr>
        <p:spPr>
          <a:xfrm flipV="1">
            <a:off x="5691416" y="3363340"/>
            <a:ext cx="329171" cy="1875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3" idx="7"/>
            <a:endCxn id="78" idx="1"/>
          </p:cNvCxnSpPr>
          <p:nvPr/>
        </p:nvCxnSpPr>
        <p:spPr>
          <a:xfrm flipV="1">
            <a:off x="5669738" y="2695708"/>
            <a:ext cx="350849" cy="19061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1"/>
            <a:endCxn id="83" idx="5"/>
          </p:cNvCxnSpPr>
          <p:nvPr/>
        </p:nvCxnSpPr>
        <p:spPr>
          <a:xfrm flipH="1" flipV="1">
            <a:off x="5669738" y="3160456"/>
            <a:ext cx="350849" cy="2028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7153239" y="2821997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Re-evaluate  screening</a:t>
            </a:r>
          </a:p>
        </p:txBody>
      </p:sp>
      <p:cxnSp>
        <p:nvCxnSpPr>
          <p:cNvPr id="89" name="Straight Arrow Connector 88"/>
          <p:cNvCxnSpPr>
            <a:stCxn id="78" idx="3"/>
            <a:endCxn id="88" idx="1"/>
          </p:cNvCxnSpPr>
          <p:nvPr/>
        </p:nvCxnSpPr>
        <p:spPr>
          <a:xfrm>
            <a:off x="6937959" y="2695708"/>
            <a:ext cx="366792" cy="183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8" idx="3"/>
            <a:endCxn id="77" idx="3"/>
          </p:cNvCxnSpPr>
          <p:nvPr/>
        </p:nvCxnSpPr>
        <p:spPr>
          <a:xfrm flipH="1">
            <a:off x="6937959" y="3152902"/>
            <a:ext cx="366792" cy="21043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020587" y="1907729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List of Survey Result</a:t>
            </a:r>
          </a:p>
        </p:txBody>
      </p:sp>
      <p:sp>
        <p:nvSpPr>
          <p:cNvPr id="92" name="Oval 91"/>
          <p:cNvSpPr/>
          <p:nvPr/>
        </p:nvSpPr>
        <p:spPr>
          <a:xfrm>
            <a:off x="4786663" y="2213213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Surveying concept </a:t>
            </a:r>
          </a:p>
        </p:txBody>
      </p:sp>
      <p:cxnSp>
        <p:nvCxnSpPr>
          <p:cNvPr id="93" name="Straight Arrow Connector 92"/>
          <p:cNvCxnSpPr>
            <a:endCxn id="92" idx="5"/>
          </p:cNvCxnSpPr>
          <p:nvPr/>
        </p:nvCxnSpPr>
        <p:spPr>
          <a:xfrm flipH="1" flipV="1">
            <a:off x="5669738" y="2544118"/>
            <a:ext cx="350850" cy="15159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7"/>
            <a:endCxn id="91" idx="1"/>
          </p:cNvCxnSpPr>
          <p:nvPr/>
        </p:nvCxnSpPr>
        <p:spPr>
          <a:xfrm flipV="1">
            <a:off x="5669738" y="2105776"/>
            <a:ext cx="350849" cy="16421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792896" y="1594370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Measuring &amp; interpreting concept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020587" y="1291452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92D050"/>
                </a:solidFill>
              </a:rPr>
              <a:t>Final Product Concept</a:t>
            </a:r>
          </a:p>
        </p:txBody>
      </p:sp>
      <p:cxnSp>
        <p:nvCxnSpPr>
          <p:cNvPr id="97" name="Straight Arrow Connector 96"/>
          <p:cNvCxnSpPr>
            <a:stCxn id="91" idx="1"/>
            <a:endCxn id="95" idx="5"/>
          </p:cNvCxnSpPr>
          <p:nvPr/>
        </p:nvCxnSpPr>
        <p:spPr>
          <a:xfrm flipH="1" flipV="1">
            <a:off x="5675971" y="1925275"/>
            <a:ext cx="344616" cy="18050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5" idx="7"/>
            <a:endCxn id="96" idx="1"/>
          </p:cNvCxnSpPr>
          <p:nvPr/>
        </p:nvCxnSpPr>
        <p:spPr>
          <a:xfrm flipV="1">
            <a:off x="5675971" y="1489499"/>
            <a:ext cx="344616" cy="1616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7147499" y="1685004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>
                <a:solidFill>
                  <a:srgbClr val="00B0F0"/>
                </a:solidFill>
              </a:rPr>
              <a:t>Reflect  the result and the process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92651" y="1032273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780407" y="727901"/>
            <a:ext cx="189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Concept Generation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392651" y="685799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657873" y="696508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40622" y="720726"/>
            <a:ext cx="18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Target Specification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9" name="Straight Arrow Connector 368"/>
          <p:cNvCxnSpPr/>
          <p:nvPr/>
        </p:nvCxnSpPr>
        <p:spPr>
          <a:xfrm>
            <a:off x="162309" y="1493472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Elbow Connector 404"/>
          <p:cNvCxnSpPr>
            <a:stCxn id="126" idx="6"/>
            <a:endCxn id="76" idx="3"/>
          </p:cNvCxnSpPr>
          <p:nvPr/>
        </p:nvCxnSpPr>
        <p:spPr bwMode="auto">
          <a:xfrm flipH="1">
            <a:off x="6937959" y="1878844"/>
            <a:ext cx="1244127" cy="2159458"/>
          </a:xfrm>
          <a:prstGeom prst="bentConnector3">
            <a:avLst>
              <a:gd name="adj1" fmla="val -18374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8" name="Straight Arrow Connector 407"/>
          <p:cNvCxnSpPr>
            <a:stCxn id="96" idx="3"/>
            <a:endCxn id="126" idx="1"/>
          </p:cNvCxnSpPr>
          <p:nvPr/>
        </p:nvCxnSpPr>
        <p:spPr>
          <a:xfrm>
            <a:off x="6937959" y="1489499"/>
            <a:ext cx="361052" cy="2522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60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836852" y="2290476"/>
            <a:ext cx="7470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03. How Does Category Theory Help?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6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6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6641929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17812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Case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328530" y="2258559"/>
            <a:ext cx="400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120M USD</a:t>
            </a:r>
            <a:endParaRPr lang="en-GB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9" name="5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15" y="1543194"/>
            <a:ext cx="2459573" cy="2261729"/>
          </a:xfrm>
          <a:prstGeom prst="rect">
            <a:avLst/>
          </a:prstGeom>
        </p:spPr>
      </p:pic>
      <p:pic>
        <p:nvPicPr>
          <p:cNvPr id="60" name="59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43" y="1176355"/>
            <a:ext cx="1349186" cy="10118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25" y="1779048"/>
            <a:ext cx="3216275" cy="1809690"/>
          </a:xfrm>
          <a:prstGeom prst="rect">
            <a:avLst/>
          </a:prstGeom>
        </p:spPr>
      </p:pic>
      <p:sp>
        <p:nvSpPr>
          <p:cNvPr id="61" name="60 CuadroTexto"/>
          <p:cNvSpPr txBox="1"/>
          <p:nvPr/>
        </p:nvSpPr>
        <p:spPr>
          <a:xfrm>
            <a:off x="6281425" y="1372033"/>
            <a:ext cx="250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happened?</a:t>
            </a:r>
            <a:endParaRPr lang="en-GB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025946" y="3608256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Doug Evans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76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06" y="3439382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78" y="1502776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864270" y="2730421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chemeClr val="accent1"/>
                </a:solidFill>
                <a:latin typeface="Algerian" pitchFamily="82" charset="0"/>
              </a:rPr>
              <a:t>D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27" y="1513305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20" y="3418908"/>
            <a:ext cx="526213" cy="526213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5" y="1336086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5" y="3336455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/>
          <p:nvPr/>
        </p:nvCxnSpPr>
        <p:spPr bwMode="auto">
          <a:xfrm>
            <a:off x="3900857" y="2260468"/>
            <a:ext cx="0" cy="8158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273401" y="1298071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31" y="1329665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273401" y="3076294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51" y="3128413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17589" y="1568735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23882" y="1815424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864270" y="1568735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1975470" y="3338586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1975470" y="3669614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2949770" y="3335981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883990" y="3682015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41107" y="1825278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2864270" y="951046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 smtClean="0">
                <a:solidFill>
                  <a:schemeClr val="accent1"/>
                </a:solidFill>
                <a:latin typeface="Algerian" pitchFamily="82" charset="0"/>
              </a:rPr>
              <a:t>C</a:t>
            </a:r>
            <a:endParaRPr lang="en-GB" sz="1800" i="1" dirty="0">
              <a:solidFill>
                <a:schemeClr val="accent1"/>
              </a:solidFill>
              <a:latin typeface="Algerian" pitchFamily="82" charset="0"/>
            </a:endParaRPr>
          </a:p>
        </p:txBody>
      </p:sp>
      <p:sp>
        <p:nvSpPr>
          <p:cNvPr id="1036" name="1035 Rectángulo"/>
          <p:cNvSpPr/>
          <p:nvPr/>
        </p:nvSpPr>
        <p:spPr>
          <a:xfrm>
            <a:off x="2380802" y="1852677"/>
            <a:ext cx="452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err="1" smtClean="0">
                <a:solidFill>
                  <a:schemeClr val="bg1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28851" y="132037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smtClean="0">
                <a:solidFill>
                  <a:schemeClr val="bg1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14509" y="131144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smtClean="0">
                <a:solidFill>
                  <a:schemeClr val="bg1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900857" y="2502081"/>
            <a:ext cx="8531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 smtClean="0">
                <a:solidFill>
                  <a:schemeClr val="bg1"/>
                </a:solidFill>
                <a:latin typeface="Algerian" pitchFamily="82" charset="0"/>
              </a:rPr>
              <a:t>F 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 smtClean="0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 bwMode="auto">
          <a:xfrm>
            <a:off x="1703146" y="2146775"/>
            <a:ext cx="0" cy="1199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69 Conector recto de flecha"/>
          <p:cNvCxnSpPr/>
          <p:nvPr/>
        </p:nvCxnSpPr>
        <p:spPr bwMode="auto">
          <a:xfrm>
            <a:off x="3610092" y="1978403"/>
            <a:ext cx="0" cy="1367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72 Conector recto de flecha"/>
          <p:cNvCxnSpPr/>
          <p:nvPr/>
        </p:nvCxnSpPr>
        <p:spPr bwMode="auto">
          <a:xfrm flipH="1">
            <a:off x="5249998" y="2191231"/>
            <a:ext cx="1" cy="11987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75 Rectángulo"/>
          <p:cNvSpPr/>
          <p:nvPr/>
        </p:nvSpPr>
        <p:spPr>
          <a:xfrm>
            <a:off x="6475609" y="2147676"/>
            <a:ext cx="1430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 smtClean="0">
                <a:solidFill>
                  <a:schemeClr val="bg1"/>
                </a:solidFill>
                <a:latin typeface="Algerian" pitchFamily="82" charset="0"/>
              </a:rPr>
              <a:t>F </a:t>
            </a:r>
            <a:r>
              <a:rPr lang="en-GB" sz="1600" i="1" dirty="0" smtClean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600" i="1" dirty="0" err="1" smtClean="0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600" i="1" dirty="0" smtClean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600" dirty="0">
              <a:solidFill>
                <a:srgbClr val="DBB76C"/>
              </a:solidFill>
            </a:endParaRPr>
          </a:p>
        </p:txBody>
      </p:sp>
      <p:sp>
        <p:nvSpPr>
          <p:cNvPr id="77" name="76 CuadroTexto"/>
          <p:cNvSpPr txBox="1"/>
          <p:nvPr/>
        </p:nvSpPr>
        <p:spPr>
          <a:xfrm>
            <a:off x="6445428" y="2486230"/>
            <a:ext cx="225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Maps similar structures across categories</a:t>
            </a:r>
            <a:endParaRPr lang="en-GB" sz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 redondeado"/>
          <p:cNvSpPr/>
          <p:nvPr/>
        </p:nvSpPr>
        <p:spPr bwMode="auto">
          <a:xfrm>
            <a:off x="6445428" y="2137250"/>
            <a:ext cx="2009223" cy="962503"/>
          </a:xfrm>
          <a:prstGeom prst="roundRect">
            <a:avLst/>
          </a:prstGeom>
          <a:noFill/>
          <a:ln w="9525" cap="flat" cmpd="sng" algn="ctr">
            <a:solidFill>
              <a:srgbClr val="D6AC5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677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81" y="2490834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53" y="1058199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581328" y="2049962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 smtClean="0">
                <a:solidFill>
                  <a:schemeClr val="accent1"/>
                </a:solidFill>
                <a:latin typeface="Algerian" pitchFamily="82" charset="0"/>
              </a:rPr>
              <a:t>C’’</a:t>
            </a:r>
            <a:endParaRPr lang="en-GB" sz="1800" i="1" dirty="0">
              <a:solidFill>
                <a:schemeClr val="accent1"/>
              </a:solidFill>
              <a:latin typeface="Algerian" pitchFamily="82" charset="0"/>
            </a:endParaRP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02" y="1068728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95" y="2470360"/>
            <a:ext cx="526213" cy="526213"/>
          </a:xfrm>
          <a:prstGeom prst="rect">
            <a:avLst/>
          </a:prstGeom>
        </p:spPr>
      </p:pic>
      <p:sp>
        <p:nvSpPr>
          <p:cNvPr id="50" name="49 CuadroTexto"/>
          <p:cNvSpPr txBox="1"/>
          <p:nvPr/>
        </p:nvSpPr>
        <p:spPr>
          <a:xfrm>
            <a:off x="3581328" y="3355192"/>
            <a:ext cx="5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 smtClean="0">
                <a:solidFill>
                  <a:schemeClr val="accent1"/>
                </a:solidFill>
                <a:latin typeface="Algerian" pitchFamily="82" charset="0"/>
              </a:rPr>
              <a:t>C’’’</a:t>
            </a:r>
            <a:endParaRPr lang="en-GB" sz="1800" i="1" dirty="0">
              <a:solidFill>
                <a:schemeClr val="accent1"/>
              </a:solidFill>
              <a:latin typeface="Algerian" pitchFamily="82" charset="0"/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53" y="3619010"/>
            <a:ext cx="867943" cy="798127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0" y="891509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0" y="2407993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>
            <a:stCxn id="58" idx="2"/>
            <a:endCxn id="66" idx="0"/>
          </p:cNvCxnSpPr>
          <p:nvPr/>
        </p:nvCxnSpPr>
        <p:spPr bwMode="auto">
          <a:xfrm>
            <a:off x="3522995" y="1815891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325276" y="853494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06" y="885088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325276" y="2127746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26" y="2179865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67 Rectángulo redondeado"/>
          <p:cNvSpPr/>
          <p:nvPr/>
        </p:nvSpPr>
        <p:spPr bwMode="auto">
          <a:xfrm>
            <a:off x="1325276" y="3379940"/>
            <a:ext cx="4395436" cy="1008575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69" name="Picture 2" descr="C:\Users\Toni tpv\Desktop\team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28" y="3464399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75" y="3914805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7472719" y="1824485"/>
            <a:ext cx="360897" cy="27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α</a:t>
            </a:r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G</a:t>
            </a:r>
            <a:endParaRPr lang="en-GB" dirty="0"/>
          </a:p>
        </p:txBody>
      </p:sp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69464" y="1124158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75757" y="1370847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916145" y="1124158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2027345" y="2390038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2027345" y="2721066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3001645" y="2387433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108 Conector recto de flecha"/>
          <p:cNvCxnSpPr>
            <a:stCxn id="1027" idx="0"/>
            <a:endCxn id="69" idx="1"/>
          </p:cNvCxnSpPr>
          <p:nvPr/>
        </p:nvCxnSpPr>
        <p:spPr bwMode="auto">
          <a:xfrm flipV="1">
            <a:off x="1888847" y="3703469"/>
            <a:ext cx="660981" cy="2113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109 Conector recto de flecha"/>
          <p:cNvCxnSpPr>
            <a:stCxn id="1027" idx="3"/>
          </p:cNvCxnSpPr>
          <p:nvPr/>
        </p:nvCxnSpPr>
        <p:spPr bwMode="auto">
          <a:xfrm flipV="1">
            <a:off x="2338818" y="4035005"/>
            <a:ext cx="1175456" cy="16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110 Conector recto de flecha"/>
          <p:cNvCxnSpPr>
            <a:stCxn id="69" idx="3"/>
          </p:cNvCxnSpPr>
          <p:nvPr/>
        </p:nvCxnSpPr>
        <p:spPr bwMode="auto">
          <a:xfrm>
            <a:off x="3027967" y="3703469"/>
            <a:ext cx="456158" cy="3029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4" name="113 Imagen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26" y="3467565"/>
            <a:ext cx="1214039" cy="910530"/>
          </a:xfrm>
          <a:prstGeom prst="rect">
            <a:avLst/>
          </a:prstGeom>
        </p:spPr>
      </p:pic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935865" y="2733467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92982" y="1380701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129 Rectángulo redondeado"/>
          <p:cNvSpPr/>
          <p:nvPr/>
        </p:nvSpPr>
        <p:spPr bwMode="auto">
          <a:xfrm>
            <a:off x="6017837" y="891509"/>
            <a:ext cx="1968624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131" name="130 Conector recto de flecha"/>
          <p:cNvCxnSpPr/>
          <p:nvPr/>
        </p:nvCxnSpPr>
        <p:spPr bwMode="auto">
          <a:xfrm>
            <a:off x="3564420" y="3068085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131 Conector recto de flecha"/>
          <p:cNvCxnSpPr/>
          <p:nvPr/>
        </p:nvCxnSpPr>
        <p:spPr bwMode="auto">
          <a:xfrm flipV="1">
            <a:off x="4010208" y="3924369"/>
            <a:ext cx="874256" cy="15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125 CuadroTexto"/>
          <p:cNvSpPr txBox="1"/>
          <p:nvPr/>
        </p:nvSpPr>
        <p:spPr>
          <a:xfrm>
            <a:off x="5977949" y="563603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  <a:endParaRPr lang="en-GB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82" y="1053911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156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41" y="1022992"/>
            <a:ext cx="303336" cy="303336"/>
          </a:xfrm>
          <a:prstGeom prst="rect">
            <a:avLst/>
          </a:prstGeom>
        </p:spPr>
      </p:pic>
      <p:pic>
        <p:nvPicPr>
          <p:cNvPr id="15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58" y="2401847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159 Imagen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9"/>
          <a:stretch/>
        </p:blipFill>
        <p:spPr>
          <a:xfrm>
            <a:off x="7023243" y="2341810"/>
            <a:ext cx="810373" cy="319933"/>
          </a:xfrm>
          <a:prstGeom prst="rect">
            <a:avLst/>
          </a:prstGeom>
        </p:spPr>
      </p:pic>
      <p:cxnSp>
        <p:nvCxnSpPr>
          <p:cNvPr id="161" name="160 Conector recto de flecha"/>
          <p:cNvCxnSpPr>
            <a:stCxn id="23" idx="3"/>
            <a:endCxn id="1028" idx="1"/>
          </p:cNvCxnSpPr>
          <p:nvPr/>
        </p:nvCxnSpPr>
        <p:spPr bwMode="auto">
          <a:xfrm>
            <a:off x="5613847" y="1380701"/>
            <a:ext cx="717335" cy="11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>
            <a:stCxn id="24" idx="3"/>
            <a:endCxn id="158" idx="1"/>
          </p:cNvCxnSpPr>
          <p:nvPr/>
        </p:nvCxnSpPr>
        <p:spPr bwMode="auto">
          <a:xfrm flipV="1">
            <a:off x="5615708" y="2729754"/>
            <a:ext cx="1444450" cy="37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69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19" y="3598853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169 Imagen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06" y="3364464"/>
            <a:ext cx="588356" cy="541029"/>
          </a:xfrm>
          <a:prstGeom prst="rect">
            <a:avLst/>
          </a:prstGeom>
        </p:spPr>
      </p:pic>
      <p:cxnSp>
        <p:nvCxnSpPr>
          <p:cNvPr id="171" name="170 Conector recto de flecha"/>
          <p:cNvCxnSpPr>
            <a:endCxn id="169" idx="1"/>
          </p:cNvCxnSpPr>
          <p:nvPr/>
        </p:nvCxnSpPr>
        <p:spPr bwMode="auto">
          <a:xfrm>
            <a:off x="5460782" y="3924369"/>
            <a:ext cx="1197137" cy="23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3593286" y="813187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 smtClean="0">
                <a:solidFill>
                  <a:schemeClr val="accent1"/>
                </a:solidFill>
                <a:latin typeface="Algerian" pitchFamily="82" charset="0"/>
              </a:rPr>
              <a:t>C’</a:t>
            </a:r>
            <a:endParaRPr lang="en-GB" sz="1800" i="1" dirty="0">
              <a:solidFill>
                <a:schemeClr val="accent1"/>
              </a:solidFill>
              <a:latin typeface="Algerian" pitchFamily="82" charset="0"/>
            </a:endParaRPr>
          </a:p>
        </p:txBody>
      </p:sp>
      <p:sp>
        <p:nvSpPr>
          <p:cNvPr id="175" name="174 CuadroTexto"/>
          <p:cNvSpPr txBox="1"/>
          <p:nvPr/>
        </p:nvSpPr>
        <p:spPr>
          <a:xfrm rot="16200000">
            <a:off x="12683" y="2495055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Company </a:t>
            </a:r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C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5758080" y="1065259"/>
            <a:ext cx="259927" cy="27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F</a:t>
            </a:r>
            <a:endParaRPr lang="en-GB" dirty="0"/>
          </a:p>
        </p:txBody>
      </p:sp>
      <p:sp>
        <p:nvSpPr>
          <p:cNvPr id="1036" name="1035 Rectángulo"/>
          <p:cNvSpPr/>
          <p:nvPr/>
        </p:nvSpPr>
        <p:spPr>
          <a:xfrm>
            <a:off x="2432677" y="1408100"/>
            <a:ext cx="452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err="1" smtClean="0">
                <a:solidFill>
                  <a:schemeClr val="bg1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80726" y="87580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smtClean="0">
                <a:solidFill>
                  <a:schemeClr val="bg1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66384" y="86687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smtClean="0">
                <a:solidFill>
                  <a:schemeClr val="bg1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657482" y="1845616"/>
            <a:ext cx="8531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 smtClean="0">
                <a:solidFill>
                  <a:schemeClr val="bg1"/>
                </a:solidFill>
                <a:latin typeface="Algerian" pitchFamily="82" charset="0"/>
              </a:rPr>
              <a:t>F 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 smtClean="0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sp>
        <p:nvSpPr>
          <p:cNvPr id="60" name="59 Rectángulo"/>
          <p:cNvSpPr/>
          <p:nvPr/>
        </p:nvSpPr>
        <p:spPr>
          <a:xfrm>
            <a:off x="3678748" y="3092991"/>
            <a:ext cx="8996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dirty="0" smtClean="0">
                <a:solidFill>
                  <a:schemeClr val="bg1"/>
                </a:solidFill>
                <a:latin typeface="Algerian" pitchFamily="82" charset="0"/>
              </a:rPr>
              <a:t>F’ 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 smtClean="0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 smtClean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74" name="Elbow Connector 73"/>
          <p:cNvCxnSpPr>
            <a:stCxn id="1028" idx="3"/>
            <a:endCxn id="160" idx="0"/>
          </p:cNvCxnSpPr>
          <p:nvPr/>
        </p:nvCxnSpPr>
        <p:spPr bwMode="auto">
          <a:xfrm>
            <a:off x="7083438" y="1381818"/>
            <a:ext cx="344992" cy="95999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339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2" name="5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5" y="1052841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31" y="2720364"/>
            <a:ext cx="1010808" cy="63645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64" y="3901249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3081328" y="2127646"/>
            <a:ext cx="360897" cy="27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α</a:t>
            </a:r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G</a:t>
            </a:r>
            <a:endParaRPr lang="en-GB" dirty="0"/>
          </a:p>
        </p:txBody>
      </p:sp>
      <p:sp>
        <p:nvSpPr>
          <p:cNvPr id="130" name="129 Rectángulo redondeado"/>
          <p:cNvSpPr/>
          <p:nvPr/>
        </p:nvSpPr>
        <p:spPr bwMode="auto">
          <a:xfrm>
            <a:off x="4940708" y="999262"/>
            <a:ext cx="136247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126" name="125 CuadroTexto"/>
          <p:cNvSpPr txBox="1"/>
          <p:nvPr/>
        </p:nvSpPr>
        <p:spPr>
          <a:xfrm>
            <a:off x="4653569" y="671609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  <a:endParaRPr lang="en-GB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5265179" y="1042940"/>
            <a:ext cx="752256" cy="692054"/>
            <a:chOff x="7003146" y="1016552"/>
            <a:chExt cx="752256" cy="692054"/>
          </a:xfrm>
        </p:grpSpPr>
        <p:pic>
          <p:nvPicPr>
            <p:cNvPr id="102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46" y="1052793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156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606" y="1016552"/>
              <a:ext cx="303336" cy="303336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5232069" y="2469835"/>
            <a:ext cx="818477" cy="717448"/>
            <a:chOff x="5053150" y="2469835"/>
            <a:chExt cx="818477" cy="717448"/>
          </a:xfrm>
        </p:grpSpPr>
        <p:pic>
          <p:nvPicPr>
            <p:cNvPr id="15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786" y="2531470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159 Imagen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99"/>
            <a:stretch/>
          </p:blipFill>
          <p:spPr>
            <a:xfrm>
              <a:off x="5053150" y="2469835"/>
              <a:ext cx="818477" cy="323132"/>
            </a:xfrm>
            <a:prstGeom prst="rect">
              <a:avLst/>
            </a:prstGeom>
          </p:spPr>
        </p:pic>
      </p:grpSp>
      <p:cxnSp>
        <p:nvCxnSpPr>
          <p:cNvPr id="161" name="160 Conector recto de flecha"/>
          <p:cNvCxnSpPr/>
          <p:nvPr/>
        </p:nvCxnSpPr>
        <p:spPr bwMode="auto">
          <a:xfrm>
            <a:off x="2340270" y="1530981"/>
            <a:ext cx="284340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/>
          <p:nvPr/>
        </p:nvCxnSpPr>
        <p:spPr bwMode="auto">
          <a:xfrm flipV="1">
            <a:off x="2374539" y="3061375"/>
            <a:ext cx="289064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1" name="30 Grupo"/>
          <p:cNvGrpSpPr/>
          <p:nvPr/>
        </p:nvGrpSpPr>
        <p:grpSpPr>
          <a:xfrm>
            <a:off x="5387398" y="3695768"/>
            <a:ext cx="527796" cy="619688"/>
            <a:chOff x="5248609" y="3383136"/>
            <a:chExt cx="752256" cy="890202"/>
          </a:xfrm>
        </p:grpSpPr>
        <p:pic>
          <p:nvPicPr>
            <p:cNvPr id="169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609" y="3617525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169 Imagen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559" y="3383136"/>
              <a:ext cx="588356" cy="541029"/>
            </a:xfrm>
            <a:prstGeom prst="rect">
              <a:avLst/>
            </a:prstGeom>
          </p:spPr>
        </p:pic>
      </p:grpSp>
      <p:sp>
        <p:nvSpPr>
          <p:cNvPr id="175" name="174 CuadroTexto"/>
          <p:cNvSpPr txBox="1"/>
          <p:nvPr/>
        </p:nvSpPr>
        <p:spPr>
          <a:xfrm>
            <a:off x="1423638" y="6733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Company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2761042" y="1184528"/>
            <a:ext cx="259927" cy="276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F</a:t>
            </a:r>
            <a:endParaRPr lang="en-GB" dirty="0"/>
          </a:p>
        </p:txBody>
      </p:sp>
      <p:cxnSp>
        <p:nvCxnSpPr>
          <p:cNvPr id="74" name="Elbow Connector 73"/>
          <p:cNvCxnSpPr/>
          <p:nvPr/>
        </p:nvCxnSpPr>
        <p:spPr bwMode="auto">
          <a:xfrm rot="5400000">
            <a:off x="2820366" y="2281074"/>
            <a:ext cx="1381449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69 Rectángulo"/>
          <p:cNvSpPr/>
          <p:nvPr/>
        </p:nvSpPr>
        <p:spPr>
          <a:xfrm>
            <a:off x="3531301" y="2081453"/>
            <a:ext cx="1409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i="1" dirty="0" smtClean="0">
                <a:solidFill>
                  <a:schemeClr val="bg1"/>
                </a:solidFill>
                <a:latin typeface="Algerian" pitchFamily="82" charset="0"/>
              </a:rPr>
              <a:t>Natural transformation</a:t>
            </a:r>
            <a:endParaRPr lang="en-GB" sz="900" dirty="0">
              <a:solidFill>
                <a:srgbClr val="DBB76C"/>
              </a:solidFill>
            </a:endParaRPr>
          </a:p>
        </p:txBody>
      </p:sp>
      <p:pic>
        <p:nvPicPr>
          <p:cNvPr id="19" name="18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8"/>
          <a:stretch/>
        </p:blipFill>
        <p:spPr>
          <a:xfrm>
            <a:off x="7003146" y="2608845"/>
            <a:ext cx="1362367" cy="788651"/>
          </a:xfrm>
          <a:prstGeom prst="rect">
            <a:avLst/>
          </a:prstGeom>
        </p:spPr>
      </p:pic>
      <p:cxnSp>
        <p:nvCxnSpPr>
          <p:cNvPr id="79" name="Elbow Connector 73"/>
          <p:cNvCxnSpPr/>
          <p:nvPr/>
        </p:nvCxnSpPr>
        <p:spPr bwMode="auto">
          <a:xfrm rot="5400000">
            <a:off x="5345107" y="2122082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Elbow Connector 73"/>
          <p:cNvCxnSpPr/>
          <p:nvPr/>
        </p:nvCxnSpPr>
        <p:spPr bwMode="auto">
          <a:xfrm rot="5400000">
            <a:off x="1617547" y="3565867"/>
            <a:ext cx="520015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91 Conector recto de flecha"/>
          <p:cNvCxnSpPr/>
          <p:nvPr/>
        </p:nvCxnSpPr>
        <p:spPr bwMode="auto">
          <a:xfrm>
            <a:off x="2374539" y="4005612"/>
            <a:ext cx="2744832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40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37" y="1194608"/>
            <a:ext cx="1361764" cy="726984"/>
          </a:xfrm>
          <a:prstGeom prst="rect">
            <a:avLst/>
          </a:prstGeom>
        </p:spPr>
      </p:pic>
      <p:sp>
        <p:nvSpPr>
          <p:cNvPr id="97" name="96 Rectángulo redondeado"/>
          <p:cNvSpPr/>
          <p:nvPr/>
        </p:nvSpPr>
        <p:spPr bwMode="auto">
          <a:xfrm>
            <a:off x="6806045" y="999262"/>
            <a:ext cx="166709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7139293" y="67160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Promotion</a:t>
            </a:r>
            <a:endParaRPr lang="en-GB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2" name="Elbow Connector 73"/>
          <p:cNvCxnSpPr/>
          <p:nvPr/>
        </p:nvCxnSpPr>
        <p:spPr bwMode="auto">
          <a:xfrm rot="5400000">
            <a:off x="5449225" y="3493696"/>
            <a:ext cx="404143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102 Rectángulo redondeado"/>
          <p:cNvSpPr/>
          <p:nvPr/>
        </p:nvSpPr>
        <p:spPr bwMode="auto">
          <a:xfrm>
            <a:off x="1246909" y="999262"/>
            <a:ext cx="134753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104" name="Elbow Connector 73"/>
          <p:cNvCxnSpPr/>
          <p:nvPr/>
        </p:nvCxnSpPr>
        <p:spPr bwMode="auto">
          <a:xfrm rot="5400000">
            <a:off x="1488832" y="2331642"/>
            <a:ext cx="777444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5" name="104 Rectángulo"/>
          <p:cNvSpPr/>
          <p:nvPr/>
        </p:nvSpPr>
        <p:spPr>
          <a:xfrm>
            <a:off x="2714475" y="2732617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G</a:t>
            </a:r>
            <a:endParaRPr lang="en-GB" dirty="0"/>
          </a:p>
        </p:txBody>
      </p:sp>
      <p:sp>
        <p:nvSpPr>
          <p:cNvPr id="106" name="105 Rectángulo"/>
          <p:cNvSpPr/>
          <p:nvPr/>
        </p:nvSpPr>
        <p:spPr>
          <a:xfrm>
            <a:off x="2724093" y="3695768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Algerian" pitchFamily="82" charset="0"/>
              </a:rPr>
              <a:t>H</a:t>
            </a:r>
            <a:endParaRPr lang="en-GB" dirty="0"/>
          </a:p>
        </p:txBody>
      </p:sp>
      <p:sp>
        <p:nvSpPr>
          <p:cNvPr id="107" name="106 Rectángulo"/>
          <p:cNvSpPr/>
          <p:nvPr/>
        </p:nvSpPr>
        <p:spPr>
          <a:xfrm>
            <a:off x="1974314" y="3391398"/>
            <a:ext cx="256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smtClean="0">
                <a:solidFill>
                  <a:schemeClr val="bg1"/>
                </a:solidFill>
                <a:latin typeface="French Script MT" pitchFamily="66" charset="0"/>
              </a:rPr>
              <a:t>g</a:t>
            </a:r>
            <a:endParaRPr lang="en-GB" sz="1400" dirty="0">
              <a:latin typeface="French Script MT" pitchFamily="66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1974314" y="2112245"/>
            <a:ext cx="224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>
                <a:solidFill>
                  <a:schemeClr val="bg1"/>
                </a:solidFill>
                <a:latin typeface="French Script MT" pitchFamily="66" charset="0"/>
              </a:rPr>
              <a:t>f</a:t>
            </a:r>
            <a:endParaRPr lang="en-GB" sz="1400" dirty="0">
              <a:latin typeface="French Script MT" pitchFamily="66" charset="0"/>
            </a:endParaRPr>
          </a:p>
        </p:txBody>
      </p:sp>
      <p:sp>
        <p:nvSpPr>
          <p:cNvPr id="112" name="111 Rectángulo"/>
          <p:cNvSpPr/>
          <p:nvPr/>
        </p:nvSpPr>
        <p:spPr>
          <a:xfrm>
            <a:off x="5745326" y="3291624"/>
            <a:ext cx="223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smtClean="0">
                <a:solidFill>
                  <a:schemeClr val="bg1"/>
                </a:solidFill>
                <a:latin typeface="French Script MT" pitchFamily="66" charset="0"/>
              </a:rPr>
              <a:t>i</a:t>
            </a:r>
            <a:endParaRPr lang="en-GB" sz="1400" dirty="0">
              <a:latin typeface="French Script MT" pitchFamily="66" charset="0"/>
            </a:endParaRPr>
          </a:p>
        </p:txBody>
      </p:sp>
      <p:sp>
        <p:nvSpPr>
          <p:cNvPr id="113" name="112 Rectángulo"/>
          <p:cNvSpPr/>
          <p:nvPr/>
        </p:nvSpPr>
        <p:spPr>
          <a:xfrm>
            <a:off x="5745326" y="1912176"/>
            <a:ext cx="256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smtClean="0">
                <a:solidFill>
                  <a:schemeClr val="bg1"/>
                </a:solidFill>
                <a:latin typeface="French Script MT" pitchFamily="66" charset="0"/>
              </a:rPr>
              <a:t>h</a:t>
            </a:r>
            <a:endParaRPr lang="en-GB" sz="1400" dirty="0">
              <a:latin typeface="French Script MT" pitchFamily="66" charset="0"/>
            </a:endParaRPr>
          </a:p>
        </p:txBody>
      </p:sp>
      <p:cxnSp>
        <p:nvCxnSpPr>
          <p:cNvPr id="115" name="Elbow Connector 73"/>
          <p:cNvCxnSpPr/>
          <p:nvPr/>
        </p:nvCxnSpPr>
        <p:spPr bwMode="auto">
          <a:xfrm rot="5400000">
            <a:off x="7362805" y="2266119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115 Rectángulo"/>
          <p:cNvSpPr/>
          <p:nvPr/>
        </p:nvSpPr>
        <p:spPr>
          <a:xfrm>
            <a:off x="7763024" y="2056213"/>
            <a:ext cx="256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 smtClean="0">
                <a:solidFill>
                  <a:schemeClr val="bg1"/>
                </a:solidFill>
                <a:latin typeface="French Script MT" pitchFamily="66" charset="0"/>
              </a:rPr>
              <a:t>h</a:t>
            </a:r>
            <a:endParaRPr lang="en-GB" sz="1400" dirty="0">
              <a:latin typeface="French Script MT" pitchFamily="66" charset="0"/>
            </a:endParaRPr>
          </a:p>
        </p:txBody>
      </p:sp>
      <p:cxnSp>
        <p:nvCxnSpPr>
          <p:cNvPr id="117" name="116 Conector recto de flecha"/>
          <p:cNvCxnSpPr>
            <a:endCxn id="41" idx="1"/>
          </p:cNvCxnSpPr>
          <p:nvPr/>
        </p:nvCxnSpPr>
        <p:spPr bwMode="auto">
          <a:xfrm>
            <a:off x="6074145" y="155810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117 Conector recto de flecha"/>
          <p:cNvCxnSpPr/>
          <p:nvPr/>
        </p:nvCxnSpPr>
        <p:spPr bwMode="auto">
          <a:xfrm>
            <a:off x="6074145" y="300317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119 Conector recto de flecha"/>
          <p:cNvCxnSpPr/>
          <p:nvPr/>
        </p:nvCxnSpPr>
        <p:spPr bwMode="auto">
          <a:xfrm>
            <a:off x="6074145" y="4000279"/>
            <a:ext cx="11891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8" name="47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26" y="3677014"/>
            <a:ext cx="573337" cy="646529"/>
          </a:xfrm>
          <a:prstGeom prst="rect">
            <a:avLst/>
          </a:prstGeom>
        </p:spPr>
      </p:pic>
      <p:cxnSp>
        <p:nvCxnSpPr>
          <p:cNvPr id="121" name="Elbow Connector 73"/>
          <p:cNvCxnSpPr>
            <a:endCxn id="48" idx="0"/>
          </p:cNvCxnSpPr>
          <p:nvPr/>
        </p:nvCxnSpPr>
        <p:spPr bwMode="auto">
          <a:xfrm rot="5400000">
            <a:off x="7553294" y="3545979"/>
            <a:ext cx="26207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58326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9" y="1239080"/>
            <a:ext cx="4246533" cy="307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28625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b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ONLY SOME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trajectories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to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algn="ctr" eaLnBrk="1" hangingPunct="1"/>
            <a:endParaRPr lang="en-GB" sz="1400" dirty="0"/>
          </a:p>
        </p:txBody>
      </p:sp>
      <p:sp>
        <p:nvSpPr>
          <p:cNvPr id="11" name="10 Rectángulo"/>
          <p:cNvSpPr/>
          <p:nvPr/>
        </p:nvSpPr>
        <p:spPr>
          <a:xfrm>
            <a:off x="5393918" y="2279587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 New Kind of Language for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Engineering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</a:p>
          <a:p>
            <a:pPr>
              <a:lnSpc>
                <a:spcPct val="80000"/>
              </a:lnSpc>
            </a:pP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Case </a:t>
            </a: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Study: NASA’s Apollo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Program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53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1270462" y="2290476"/>
            <a:ext cx="66030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Computational Thinking for MEM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6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6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9405724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5" name="AutoShape 4"/>
          <p:cNvCxnSpPr>
            <a:cxnSpLocks noChangeShapeType="1"/>
            <a:stCxn id="35" idx="1"/>
            <a:endCxn id="35" idx="0"/>
          </p:cNvCxnSpPr>
          <p:nvPr/>
        </p:nvCxnSpPr>
        <p:spPr bwMode="auto">
          <a:xfrm rot="10800000" flipH="1">
            <a:off x="1224811" y="2250637"/>
            <a:ext cx="419100" cy="228600"/>
          </a:xfrm>
          <a:prstGeom prst="curvedConnector4">
            <a:avLst>
              <a:gd name="adj1" fmla="val -54546"/>
              <a:gd name="adj2" fmla="val 200000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"/>
          <p:cNvCxnSpPr>
            <a:cxnSpLocks noChangeShapeType="1"/>
            <a:stCxn id="33" idx="0"/>
            <a:endCxn id="33" idx="3"/>
          </p:cNvCxnSpPr>
          <p:nvPr/>
        </p:nvCxnSpPr>
        <p:spPr bwMode="auto">
          <a:xfrm rot="5400000" flipV="1">
            <a:off x="4329961" y="2155387"/>
            <a:ext cx="228600" cy="419100"/>
          </a:xfrm>
          <a:prstGeom prst="curvedConnector4">
            <a:avLst>
              <a:gd name="adj1" fmla="val -100000"/>
              <a:gd name="adj2" fmla="val 154546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6"/>
          <p:cNvCxnSpPr>
            <a:cxnSpLocks noChangeShapeType="1"/>
            <a:stCxn id="35" idx="0"/>
            <a:endCxn id="33" idx="0"/>
          </p:cNvCxnSpPr>
          <p:nvPr/>
        </p:nvCxnSpPr>
        <p:spPr bwMode="auto">
          <a:xfrm rot="5400000" flipV="1">
            <a:off x="2938517" y="956031"/>
            <a:ext cx="1588" cy="2590800"/>
          </a:xfrm>
          <a:prstGeom prst="curvedConnector3">
            <a:avLst>
              <a:gd name="adj1" fmla="val -21600005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"/>
          <p:cNvCxnSpPr>
            <a:cxnSpLocks noChangeShapeType="1"/>
            <a:stCxn id="33" idx="2"/>
            <a:endCxn id="35" idx="2"/>
          </p:cNvCxnSpPr>
          <p:nvPr/>
        </p:nvCxnSpPr>
        <p:spPr bwMode="auto">
          <a:xfrm rot="5400000">
            <a:off x="2938517" y="1413231"/>
            <a:ext cx="1588" cy="2590800"/>
          </a:xfrm>
          <a:prstGeom prst="curvedConnector3">
            <a:avLst>
              <a:gd name="adj1" fmla="val 1440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072411" y="3165037"/>
            <a:ext cx="9080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Orbit Attaining</a:t>
            </a: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272811" y="1809312"/>
            <a:ext cx="691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Transiting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444011" y="2936437"/>
            <a:ext cx="89639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Orbit Entering</a:t>
            </a: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444011" y="1641037"/>
            <a:ext cx="96693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Orbit Departing</a:t>
            </a:r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38156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“Trim</a:t>
            </a:r>
          </a:p>
          <a:p>
            <a:pPr algn="ctr"/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Trajectory”</a:t>
            </a: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>
            <a:off x="2444011" y="33174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Surface</a:t>
            </a: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>
            <a:off x="12248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Orbit</a:t>
            </a:r>
          </a:p>
        </p:txBody>
      </p:sp>
      <p:cxnSp>
        <p:nvCxnSpPr>
          <p:cNvPr id="37" name="AutoShape 16"/>
          <p:cNvCxnSpPr>
            <a:cxnSpLocks noChangeShapeType="1"/>
            <a:stCxn id="33" idx="2"/>
            <a:endCxn id="34" idx="3"/>
          </p:cNvCxnSpPr>
          <p:nvPr/>
        </p:nvCxnSpPr>
        <p:spPr bwMode="auto">
          <a:xfrm rot="5400000">
            <a:off x="3339361" y="2650687"/>
            <a:ext cx="838200" cy="9525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17"/>
          <p:cNvCxnSpPr>
            <a:cxnSpLocks noChangeShapeType="1"/>
            <a:stCxn id="34" idx="1"/>
            <a:endCxn id="35" idx="2"/>
          </p:cNvCxnSpPr>
          <p:nvPr/>
        </p:nvCxnSpPr>
        <p:spPr bwMode="auto">
          <a:xfrm rot="10800000">
            <a:off x="1643911" y="2707837"/>
            <a:ext cx="800100" cy="8382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063011" y="2250637"/>
            <a:ext cx="77457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De-Orbiting</a:t>
            </a:r>
          </a:p>
        </p:txBody>
      </p:sp>
      <p:cxnSp>
        <p:nvCxnSpPr>
          <p:cNvPr id="40" name="AutoShape 19"/>
          <p:cNvCxnSpPr>
            <a:cxnSpLocks noChangeShapeType="1"/>
            <a:stCxn id="34" idx="1"/>
            <a:endCxn id="33" idx="1"/>
          </p:cNvCxnSpPr>
          <p:nvPr/>
        </p:nvCxnSpPr>
        <p:spPr bwMode="auto">
          <a:xfrm rot="10800000" flipH="1">
            <a:off x="2444011" y="2479237"/>
            <a:ext cx="1371600" cy="1066800"/>
          </a:xfrm>
          <a:prstGeom prst="curvedConnector3">
            <a:avLst>
              <a:gd name="adj1" fmla="val -1666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/>
          <p:cNvCxnSpPr>
            <a:cxnSpLocks noChangeShapeType="1"/>
            <a:stCxn id="35" idx="3"/>
            <a:endCxn id="34" idx="3"/>
          </p:cNvCxnSpPr>
          <p:nvPr/>
        </p:nvCxnSpPr>
        <p:spPr bwMode="auto">
          <a:xfrm>
            <a:off x="2063011" y="2479237"/>
            <a:ext cx="1219200" cy="1066800"/>
          </a:xfrm>
          <a:prstGeom prst="curvedConnector3">
            <a:avLst>
              <a:gd name="adj1" fmla="val 11875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3053611" y="2174437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Direct</a:t>
            </a:r>
          </a:p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Ascent</a:t>
            </a: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3891811" y="3241237"/>
            <a:ext cx="8835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Direct Decent</a:t>
            </a: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920011" y="1809312"/>
            <a:ext cx="584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Orbiting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1682011" y="965792"/>
            <a:ext cx="26546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altLang="ja-JP" sz="1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ja-JP" sz="1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language</a:t>
            </a:r>
            <a:r>
              <a:rPr lang="en-US" altLang="ja-JP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” for describing all </a:t>
            </a:r>
          </a:p>
          <a:p>
            <a:r>
              <a:rPr lang="en-US" altLang="ja-JP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possible single craft itineraries</a:t>
            </a:r>
          </a:p>
        </p:txBody>
      </p:sp>
      <p:sp>
        <p:nvSpPr>
          <p:cNvPr id="51" name="AutoShape 4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2" name="AutoShape 6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6" name="矩形 35"/>
          <p:cNvSpPr>
            <a:spLocks noChangeArrowheads="1"/>
          </p:cNvSpPr>
          <p:nvPr/>
        </p:nvSpPr>
        <p:spPr bwMode="auto">
          <a:xfrm>
            <a:off x="757238" y="4239310"/>
            <a:ext cx="7739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800" i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Frazzoli</a:t>
            </a:r>
            <a:r>
              <a:rPr lang="en-US" altLang="x-none" sz="8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(2001)</a:t>
            </a:r>
            <a:endParaRPr lang="en-US" altLang="x-none" sz="8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428625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1 Rectángulo"/>
          <p:cNvSpPr/>
          <p:nvPr/>
        </p:nvSpPr>
        <p:spPr>
          <a:xfrm>
            <a:off x="5393918" y="3033390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 New Kind of Language </a:t>
            </a:r>
            <a:r>
              <a:rPr lang="en-US" altLang="ja-JP"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altLang="ja-JP" sz="120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altLang="ja-JP"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Engineering </a:t>
            </a:r>
            <a:r>
              <a:rPr lang="en-US" altLang="ja-JP" sz="120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</a:p>
          <a:p>
            <a:pPr>
              <a:lnSpc>
                <a:spcPct val="80000"/>
              </a:lnSpc>
            </a:pP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Case </a:t>
            </a: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Study: NASA’s Apollo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Program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6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53027"/>
              </p:ext>
            </p:extLst>
          </p:nvPr>
        </p:nvGraphicFramePr>
        <p:xfrm>
          <a:off x="5335307" y="1309811"/>
          <a:ext cx="3619500" cy="121128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06500"/>
                <a:gridCol w="1372504"/>
                <a:gridCol w="1040496"/>
              </a:tblGrid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Maneuver</a:t>
                      </a:r>
                      <a:endParaRPr lang="en-US" sz="14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Acceleration</a:t>
                      </a:r>
                      <a:endParaRPr lang="en-US" sz="14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endParaRPr lang="en-US" sz="14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Surface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r>
                        <a:rPr lang="en-US" sz="1200" baseline="-250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=0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Orbital, Trim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en-US" sz="1200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-&gt; B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Finite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504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3"/>
          <a:stretch/>
        </p:blipFill>
        <p:spPr bwMode="auto">
          <a:xfrm>
            <a:off x="809624" y="1239080"/>
            <a:ext cx="4428218" cy="30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93918" y="2279587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 New Kind of Language for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Engineering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Systems </a:t>
            </a:r>
          </a:p>
          <a:p>
            <a:pPr>
              <a:lnSpc>
                <a:spcPct val="80000"/>
              </a:lnSpc>
            </a:pP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Case </a:t>
            </a:r>
            <a:r>
              <a:rPr lang="en-US" altLang="ja-JP" sz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Study: NASA’s Apollo </a:t>
            </a:r>
            <a:r>
              <a:rPr lang="en-US" altLang="ja-JP" sz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Program</a:t>
            </a:r>
            <a:r>
              <a:rPr lang="en-US" altLang="ja-JP" sz="12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>
              <a:lnSpc>
                <a:spcPct val="80000"/>
              </a:lnSpc>
            </a:pPr>
            <a:r>
              <a:rPr lang="en-US" altLang="ja-JP" sz="12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5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 </a:t>
            </a:r>
            <a:r>
              <a:rPr lang="en-US" sz="1400" b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n-U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possible trajectories to the moon</a:t>
            </a:r>
          </a:p>
          <a:p>
            <a:pPr algn="ctr" eaLnBrk="1" hangingPunct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8256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5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827295" y="1292298"/>
            <a:ext cx="77390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s-ES" sz="1400" b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</a:t>
            </a:r>
            <a:br>
              <a:rPr lang="es-ES" sz="1400" b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b="1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THEORY</a:t>
            </a:r>
          </a:p>
          <a:p>
            <a:pPr eaLnBrk="1" hangingPunct="1"/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eaLnBrk="1" hangingPunct="1"/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OPN </a:t>
            </a:r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Program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</a:p>
          <a:p>
            <a:pPr eaLnBrk="1" hangingPunct="1"/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computes </a:t>
            </a:r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b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</a:t>
            </a:r>
          </a:p>
          <a:p>
            <a:pPr eaLnBrk="1" hangingPunct="1"/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trayectories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to  </a:t>
            </a:r>
          </a:p>
          <a:p>
            <a:pPr eaLnBrk="1" hangingPunct="1"/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</a:t>
            </a:r>
          </a:p>
          <a:p>
            <a:pPr eaLnBrk="1" hangingPunct="1"/>
            <a:r>
              <a:rPr lang="es-E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back</a:t>
            </a: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eaLnBrk="1" hangingPunct="1"/>
            <a:endParaRPr lang="en-GB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557213"/>
            <a:ext cx="7398670" cy="393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843644" y="4053709"/>
            <a:ext cx="130035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Author:</a:t>
            </a:r>
            <a:endParaRPr lang="en-US" altLang="ja-JP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ja-JP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Benjamin </a:t>
            </a:r>
            <a:r>
              <a:rPr lang="en-US" altLang="ja-JP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Koo</a:t>
            </a:r>
          </a:p>
          <a:p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45" y="557213"/>
            <a:ext cx="2683364" cy="279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272" y="1602177"/>
            <a:ext cx="2480121" cy="2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84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5" y="79375"/>
            <a:ext cx="7164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Diagrammatic Language that reached Industrial Standard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843644" y="4053709"/>
            <a:ext cx="130035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Author:</a:t>
            </a:r>
            <a:endParaRPr lang="en-US" altLang="ja-JP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ja-JP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Benjamin </a:t>
            </a:r>
            <a:r>
              <a:rPr lang="en-US" altLang="ja-JP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Koo</a:t>
            </a:r>
          </a:p>
          <a:p>
            <a:endParaRPr lang="es-ES" dirty="0"/>
          </a:p>
        </p:txBody>
      </p:sp>
      <p:pic>
        <p:nvPicPr>
          <p:cNvPr id="2050" name="Picture 2" descr="mage result for Modelica screen sho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668740"/>
            <a:ext cx="5138157" cy="386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2256" y="4720312"/>
            <a:ext cx="42659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www.modelica.org</a:t>
            </a:r>
            <a:r>
              <a:rPr lang="en-US" dirty="0">
                <a:solidFill>
                  <a:schemeClr val="bg1"/>
                </a:solidFill>
              </a:rPr>
              <a:t>/publications/newsletters/2012-1</a:t>
            </a:r>
          </a:p>
        </p:txBody>
      </p:sp>
    </p:spTree>
    <p:extLst>
      <p:ext uri="{BB962C8B-B14F-4D97-AF65-F5344CB8AC3E}">
        <p14:creationId xmlns:p14="http://schemas.microsoft.com/office/powerpoint/2010/main" val="168417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9926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Product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4" name="矩形 35"/>
          <p:cNvSpPr>
            <a:spLocks noChangeArrowheads="1"/>
          </p:cNvSpPr>
          <p:nvPr/>
        </p:nvSpPr>
        <p:spPr bwMode="auto">
          <a:xfrm>
            <a:off x="734076" y="806057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For a start-up, there are two possible outcomes which define two maneuvers, one reversible:</a:t>
            </a:r>
          </a:p>
        </p:txBody>
      </p:sp>
      <p:sp>
        <p:nvSpPr>
          <p:cNvPr id="15" name="79 CuadroTexto"/>
          <p:cNvSpPr txBox="1"/>
          <p:nvPr/>
        </p:nvSpPr>
        <p:spPr>
          <a:xfrm>
            <a:off x="1197990" y="1163285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Succeed</a:t>
            </a:r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after a process, advance</a:t>
            </a:r>
            <a:endParaRPr lang="en-GB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79 CuadroTexto"/>
          <p:cNvSpPr txBox="1"/>
          <p:nvPr/>
        </p:nvSpPr>
        <p:spPr>
          <a:xfrm>
            <a:off x="1197990" y="1568631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Failed</a:t>
            </a:r>
            <a:r>
              <a:rPr lang="en-GB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after a process, repeat, roll back [opposite from advance]</a:t>
            </a:r>
            <a:endParaRPr lang="en-GB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710472" y="2340203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sz="105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Identify customer needs and problems</a:t>
            </a:r>
            <a:endParaRPr kumimoji="0" lang="en-US" sz="1050" b="0" i="0" u="none" strike="noStrike" cap="none" normalizeH="0" baseline="0">
              <a:ln>
                <a:noFill/>
              </a:ln>
              <a:solidFill>
                <a:srgbClr val="DBB76C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521547" y="3516107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sz="105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Development techniques /  framework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DBB76C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24202" y="3516106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sz="1050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Target specification and proof of concept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DBB76C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Straight Arrow Connector 2"/>
          <p:cNvCxnSpPr>
            <a:stCxn id="18" idx="7"/>
            <a:endCxn id="12" idx="3"/>
          </p:cNvCxnSpPr>
          <p:nvPr/>
        </p:nvCxnSpPr>
        <p:spPr bwMode="auto">
          <a:xfrm flipV="1">
            <a:off x="3448879" y="2933005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12" idx="5"/>
            <a:endCxn id="13" idx="1"/>
          </p:cNvCxnSpPr>
          <p:nvPr/>
        </p:nvCxnSpPr>
        <p:spPr bwMode="auto">
          <a:xfrm>
            <a:off x="5235149" y="2933005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3710472" y="3810197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322921" y="3594752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Roll Back</a:t>
            </a:r>
            <a:endParaRPr lang="en-US" sz="9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7772" y="3167688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Roll Back</a:t>
            </a:r>
            <a:endParaRPr lang="en-US" sz="900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4858" y="3167688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Roll Back</a:t>
            </a:r>
            <a:endParaRPr lang="en-US" sz="9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437094" y="2845620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711089" y="3003039"/>
            <a:ext cx="894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1"/>
                </a:solidFill>
              </a:rPr>
              <a:t>Advance (R&amp;D)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3278918" y="2854341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2908619" y="3004547"/>
            <a:ext cx="587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1"/>
                </a:solidFill>
              </a:rPr>
              <a:t>Advance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721105" y="3974237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326863" y="3974235"/>
            <a:ext cx="587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accent1"/>
                </a:solidFill>
              </a:rPr>
              <a:t>Advance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10" name="Curved Connector 9"/>
          <p:cNvCxnSpPr>
            <a:stCxn id="12" idx="7"/>
            <a:endCxn id="12" idx="6"/>
          </p:cNvCxnSpPr>
          <p:nvPr/>
        </p:nvCxnSpPr>
        <p:spPr bwMode="auto">
          <a:xfrm rot="16200000" flipH="1">
            <a:off x="5243171" y="2433889"/>
            <a:ext cx="245547" cy="261593"/>
          </a:xfrm>
          <a:prstGeom prst="curvedConnector4">
            <a:avLst>
              <a:gd name="adj1" fmla="val -86888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711089" y="2232481"/>
            <a:ext cx="5164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Repeat</a:t>
            </a:r>
            <a:endParaRPr lang="en-US" sz="900" dirty="0">
              <a:solidFill>
                <a:schemeClr val="accent2"/>
              </a:solidFill>
            </a:endParaRPr>
          </a:p>
        </p:txBody>
      </p:sp>
      <p:cxnSp>
        <p:nvCxnSpPr>
          <p:cNvPr id="32" name="Curved Connector 31"/>
          <p:cNvCxnSpPr>
            <a:stCxn id="13" idx="7"/>
            <a:endCxn id="13" idx="6"/>
          </p:cNvCxnSpPr>
          <p:nvPr/>
        </p:nvCxnSpPr>
        <p:spPr bwMode="auto">
          <a:xfrm rot="16200000" flipH="1">
            <a:off x="7054246" y="3609793"/>
            <a:ext cx="245547" cy="261593"/>
          </a:xfrm>
          <a:prstGeom prst="curvedConnector4">
            <a:avLst>
              <a:gd name="adj1" fmla="val -99879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7509762" y="3329651"/>
            <a:ext cx="5164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Repeat</a:t>
            </a:r>
            <a:endParaRPr lang="en-US" sz="900" dirty="0">
              <a:solidFill>
                <a:schemeClr val="accent2"/>
              </a:solidFill>
            </a:endParaRPr>
          </a:p>
        </p:txBody>
      </p:sp>
      <p:cxnSp>
        <p:nvCxnSpPr>
          <p:cNvPr id="40" name="Curved Connector 39"/>
          <p:cNvCxnSpPr>
            <a:stCxn id="18" idx="2"/>
            <a:endCxn id="18" idx="1"/>
          </p:cNvCxnSpPr>
          <p:nvPr/>
        </p:nvCxnSpPr>
        <p:spPr bwMode="auto">
          <a:xfrm rot="10800000" flipH="1">
            <a:off x="1924201" y="3617816"/>
            <a:ext cx="261593" cy="245547"/>
          </a:xfrm>
          <a:prstGeom prst="curvedConnector4">
            <a:avLst>
              <a:gd name="adj1" fmla="val -87388"/>
              <a:gd name="adj2" fmla="val 19987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1345276" y="3218483"/>
            <a:ext cx="5164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2"/>
                </a:solidFill>
              </a:rPr>
              <a:t>Repeat</a:t>
            </a:r>
            <a:endParaRPr lang="en-US" sz="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450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779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System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" name="矩形 35"/>
          <p:cNvSpPr>
            <a:spLocks noChangeArrowheads="1"/>
          </p:cNvSpPr>
          <p:nvPr/>
        </p:nvSpPr>
        <p:spPr bwMode="auto">
          <a:xfrm>
            <a:off x="668495" y="906824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Can be simplified as </a:t>
            </a:r>
            <a:r>
              <a:rPr lang="en-US" sz="1400" dirty="0" smtClean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: Curry-Howard Correspondence</a:t>
            </a:r>
            <a:endParaRPr lang="en-US" sz="1400" dirty="0"/>
          </a:p>
        </p:txBody>
      </p:sp>
      <p:sp>
        <p:nvSpPr>
          <p:cNvPr id="2" name="Oval 1"/>
          <p:cNvSpPr/>
          <p:nvPr/>
        </p:nvSpPr>
        <p:spPr bwMode="auto">
          <a:xfrm>
            <a:off x="2062716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Gathering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rgbClr val="DBB76C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15516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en-US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Specifications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rgbClr val="DBB76C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848985" y="2281595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Curved Connector 6"/>
          <p:cNvCxnSpPr>
            <a:stCxn id="2" idx="1"/>
            <a:endCxn id="2" idx="3"/>
          </p:cNvCxnSpPr>
          <p:nvPr/>
        </p:nvCxnSpPr>
        <p:spPr bwMode="auto">
          <a:xfrm rot="16200000" flipH="1">
            <a:off x="2079963" y="2395895"/>
            <a:ext cx="488692" cy="12700"/>
          </a:xfrm>
          <a:prstGeom prst="curvedConnector5">
            <a:avLst>
              <a:gd name="adj1" fmla="val -46778"/>
              <a:gd name="adj2" fmla="val -4596024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75" name="Curved Connector 10474"/>
          <p:cNvCxnSpPr>
            <a:stCxn id="12" idx="7"/>
            <a:endCxn id="12" idx="5"/>
          </p:cNvCxnSpPr>
          <p:nvPr/>
        </p:nvCxnSpPr>
        <p:spPr bwMode="auto">
          <a:xfrm rot="16200000" flipH="1">
            <a:off x="6695846" y="2395895"/>
            <a:ext cx="488692" cy="12700"/>
          </a:xfrm>
          <a:prstGeom prst="curvedConnector5">
            <a:avLst>
              <a:gd name="adj1" fmla="val -46778"/>
              <a:gd name="adj2" fmla="val 4679740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2 CuadroTexto"/>
          <p:cNvSpPr txBox="1"/>
          <p:nvPr/>
        </p:nvSpPr>
        <p:spPr>
          <a:xfrm>
            <a:off x="1423585" y="3693883"/>
            <a:ext cx="244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Infinite possibilities!!!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658470" y="1298978"/>
            <a:ext cx="6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55238" y="1300778"/>
            <a:ext cx="50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14706" y="2171412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Identity </a:t>
            </a:r>
            <a:r>
              <a:rPr lang="en-US" sz="1200" dirty="0" err="1" smtClean="0">
                <a:solidFill>
                  <a:schemeClr val="bg1"/>
                </a:solidFill>
              </a:rPr>
              <a:t>Functor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24842" y="3693883"/>
            <a:ext cx="316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Find the viable paths to succeed!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9 Flecha derecha"/>
          <p:cNvSpPr/>
          <p:nvPr/>
        </p:nvSpPr>
        <p:spPr bwMode="auto">
          <a:xfrm>
            <a:off x="3739113" y="3714863"/>
            <a:ext cx="893137" cy="26581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450804" y="1746092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endParaRPr lang="en-US" sz="12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803604" y="1740743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  <a:endParaRPr lang="en-US" sz="12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26 CuadroTexto"/>
          <p:cNvSpPr txBox="1"/>
          <p:nvPr/>
        </p:nvSpPr>
        <p:spPr>
          <a:xfrm>
            <a:off x="2462285" y="2786134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  <a:endParaRPr lang="en-US" sz="12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14 CuadroTexto"/>
          <p:cNvSpPr txBox="1"/>
          <p:nvPr/>
        </p:nvSpPr>
        <p:spPr>
          <a:xfrm>
            <a:off x="5798142" y="2789722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  <a:endParaRPr lang="en-US" sz="12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648047" y="3561906"/>
            <a:ext cx="6134986" cy="574158"/>
          </a:xfrm>
          <a:prstGeom prst="rect">
            <a:avLst/>
          </a:prstGeom>
          <a:noFill/>
          <a:ln w="9525" cap="flat" cmpd="sng" algn="ctr">
            <a:solidFill>
              <a:srgbClr val="DBB76C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28" name="19 CuadroTexto"/>
          <p:cNvSpPr txBox="1"/>
          <p:nvPr/>
        </p:nvSpPr>
        <p:spPr>
          <a:xfrm>
            <a:off x="7502395" y="2176664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Identity </a:t>
            </a:r>
            <a:r>
              <a:rPr lang="en-US" sz="1200" dirty="0" err="1" smtClean="0">
                <a:solidFill>
                  <a:schemeClr val="bg1"/>
                </a:solidFill>
              </a:rPr>
              <a:t>Functor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10 CuadroTexto"/>
          <p:cNvSpPr txBox="1"/>
          <p:nvPr/>
        </p:nvSpPr>
        <p:spPr>
          <a:xfrm>
            <a:off x="3941390" y="2458140"/>
            <a:ext cx="133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Eevery</a:t>
            </a:r>
            <a:r>
              <a:rPr lang="es-ES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connection</a:t>
            </a:r>
            <a:r>
              <a:rPr lang="es-ES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reversible</a:t>
            </a:r>
            <a:endParaRPr lang="es-E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3829050" y="2458140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6417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1595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Guide book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5404" y="2580711"/>
            <a:ext cx="36044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https://dewabharata.gitbooks.io/category-theory-for-dummies-by-dummies/content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3" y="716158"/>
            <a:ext cx="2771021" cy="38994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023934" y="4104167"/>
            <a:ext cx="634206" cy="2020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532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28625" y="79375"/>
            <a:ext cx="1582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6644" y="483626"/>
            <a:ext cx="2968143" cy="338554"/>
          </a:xfrm>
          <a:prstGeom prst="rect">
            <a:avLst/>
          </a:prstGeom>
          <a:noFill/>
          <a:ln>
            <a:solidFill>
              <a:srgbClr val="DBB76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s-E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heory</a:t>
            </a:r>
            <a:r>
              <a:rPr lang="es-E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s-E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6644" y="1363403"/>
            <a:ext cx="2968143" cy="338554"/>
          </a:xfrm>
          <a:prstGeom prst="rect">
            <a:avLst/>
          </a:prstGeom>
          <a:noFill/>
          <a:ln>
            <a:solidFill>
              <a:srgbClr val="DBB76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Subconscious in daily </a:t>
            </a:r>
            <a:r>
              <a:rPr lang="en-U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ife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833985" y="1856762"/>
            <a:ext cx="1370801" cy="25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Identify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236644" y="2203514"/>
            <a:ext cx="2968143" cy="338554"/>
          </a:xfrm>
          <a:prstGeom prst="rect">
            <a:avLst/>
          </a:prstGeom>
          <a:noFill/>
          <a:ln>
            <a:solidFill>
              <a:srgbClr val="DBB76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 Network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927740" y="3892748"/>
            <a:ext cx="163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Solve the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ysteries of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ife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833986" y="933303"/>
            <a:ext cx="13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Everyone is using it without knowing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964912" y="3994534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Start-up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iability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3933865" y="3886813"/>
            <a:ext cx="1573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 formerly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npredictable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39" y="3235746"/>
            <a:ext cx="540000" cy="540000"/>
          </a:xfrm>
          <a:prstGeom prst="rect">
            <a:avLst/>
          </a:prstGeom>
        </p:spPr>
      </p:pic>
      <p:cxnSp>
        <p:nvCxnSpPr>
          <p:cNvPr id="24" name="13 Conector recto de flecha"/>
          <p:cNvCxnSpPr>
            <a:stCxn id="4" idx="2"/>
            <a:endCxn id="5" idx="0"/>
          </p:cNvCxnSpPr>
          <p:nvPr/>
        </p:nvCxnSpPr>
        <p:spPr bwMode="auto">
          <a:xfrm>
            <a:off x="4720716" y="822180"/>
            <a:ext cx="0" cy="54122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1" y="3235746"/>
            <a:ext cx="540000" cy="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15" y="3233744"/>
            <a:ext cx="540000" cy="540000"/>
          </a:xfrm>
          <a:prstGeom prst="rect">
            <a:avLst/>
          </a:prstGeom>
        </p:spPr>
      </p:pic>
      <p:cxnSp>
        <p:nvCxnSpPr>
          <p:cNvPr id="27" name="13 Conector recto de flecha"/>
          <p:cNvCxnSpPr>
            <a:stCxn id="5" idx="2"/>
            <a:endCxn id="11" idx="0"/>
          </p:cNvCxnSpPr>
          <p:nvPr/>
        </p:nvCxnSpPr>
        <p:spPr bwMode="auto">
          <a:xfrm>
            <a:off x="4720716" y="1701957"/>
            <a:ext cx="0" cy="501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1578794" y="3099257"/>
            <a:ext cx="6283842" cy="1398999"/>
          </a:xfrm>
          <a:prstGeom prst="rect">
            <a:avLst/>
          </a:prstGeom>
          <a:noFill/>
          <a:ln w="9525" cap="flat" cmpd="sng" algn="ctr">
            <a:solidFill>
              <a:srgbClr val="DBB76C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cxnSp>
        <p:nvCxnSpPr>
          <p:cNvPr id="28" name="13 Conector recto de flecha"/>
          <p:cNvCxnSpPr>
            <a:stCxn id="11" idx="2"/>
            <a:endCxn id="18" idx="0"/>
          </p:cNvCxnSpPr>
          <p:nvPr/>
        </p:nvCxnSpPr>
        <p:spPr bwMode="auto">
          <a:xfrm flipH="1">
            <a:off x="4720715" y="2542068"/>
            <a:ext cx="1" cy="557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9123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28625" y="79375"/>
            <a:ext cx="1582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679664" y="676959"/>
            <a:ext cx="6082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s-E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4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Theory</a:t>
            </a:r>
            <a:r>
              <a:rPr lang="es-E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s-ES" sz="4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25489" y="4132131"/>
            <a:ext cx="31006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Solve the </a:t>
            </a:r>
            <a:r>
              <a:rPr lang="en-US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Mysteries </a:t>
            </a: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1672040" y="4138358"/>
            <a:ext cx="12121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Start-Up viability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046108" y="4138357"/>
            <a:ext cx="11705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 formerly</a:t>
            </a:r>
            <a:b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unpredictable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35" y="3325332"/>
            <a:ext cx="720000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64" y="3374869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83" y="3325332"/>
            <a:ext cx="720000" cy="720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70323" y="2057400"/>
            <a:ext cx="601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tool</a:t>
            </a:r>
            <a:r>
              <a:rPr lang="es-E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s-E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represent</a:t>
            </a:r>
            <a:r>
              <a:rPr lang="es-E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compute </a:t>
            </a:r>
            <a:r>
              <a:rPr lang="es-E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es-E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rPr>
              <a:t> Networks</a:t>
            </a:r>
            <a:endParaRPr lang="es-ES" sz="2000" dirty="0">
              <a:solidFill>
                <a:schemeClr val="tx2">
                  <a:lumMod val="20000"/>
                  <a:lumOff val="8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367348" y="3325139"/>
            <a:ext cx="10567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Cognitive and</a:t>
            </a:r>
            <a:b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Brain Science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7566309" y="3237216"/>
            <a:ext cx="1374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A.I. decision Matrix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377736" y="1795790"/>
            <a:ext cx="1151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Viable airspace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trajectories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7934085" y="1709256"/>
            <a:ext cx="869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423945" y="2464173"/>
            <a:ext cx="947353" cy="835087"/>
            <a:chOff x="1824" y="633"/>
            <a:chExt cx="2834" cy="2849"/>
          </a:xfrm>
          <a:solidFill>
            <a:srgbClr val="DBB76C"/>
          </a:solidFill>
        </p:grpSpPr>
        <p:sp>
          <p:nvSpPr>
            <p:cNvPr id="14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041" name="Picture 17" descr="C:\Program Files\Microsoft Office\MEDIA\CAGCAT10\j0215086.wmf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" y="802794"/>
            <a:ext cx="621946" cy="973946"/>
          </a:xfrm>
          <a:prstGeom prst="rect">
            <a:avLst/>
          </a:prstGeom>
          <a:solidFill>
            <a:srgbClr val="DBB76C"/>
          </a:solidFill>
          <a:ln>
            <a:solidFill>
              <a:srgbClr val="DBB76C"/>
            </a:solidFill>
          </a:ln>
        </p:spPr>
      </p:pic>
      <p:pic>
        <p:nvPicPr>
          <p:cNvPr id="1042" name="Picture 18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BB76C">
                <a:tint val="45000"/>
                <a:satMod val="400000"/>
              </a:srgbClr>
            </a:duotone>
            <a:lum bright="4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266" y="2390723"/>
            <a:ext cx="794619" cy="8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Program Files\Microsoft Office\MEDIA\CAGCAT10\j0293570.wmf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23" y="802794"/>
            <a:ext cx="904875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44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28625" y="79375"/>
            <a:ext cx="1582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612374" y="3082316"/>
            <a:ext cx="59223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solving problem in frontier with massive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information,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 data, brand new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P2P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economy, blockchain revolution,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cryptocurrency</a:t>
            </a:r>
            <a:endParaRPr lang="en-US" sz="1400" dirty="0" smtClean="0">
              <a:solidFill>
                <a:srgbClr val="D6AC5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400" dirty="0" smtClean="0">
              <a:solidFill>
                <a:srgbClr val="D6AC5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rgbClr val="D6AC58"/>
                </a:solidFill>
                <a:latin typeface="Arial" charset="0"/>
                <a:ea typeface="Arial" charset="0"/>
                <a:cs typeface="Arial" charset="0"/>
              </a:rPr>
              <a:t>We need a tool, </a:t>
            </a:r>
            <a:r>
              <a:rPr lang="en-US" sz="1800" b="1" dirty="0">
                <a:solidFill>
                  <a:srgbClr val="D6AC58"/>
                </a:solidFill>
                <a:latin typeface="Arial" charset="0"/>
                <a:ea typeface="Arial" charset="0"/>
                <a:cs typeface="Arial" charset="0"/>
              </a:rPr>
              <a:t>Category Theory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5334" y="2385506"/>
            <a:ext cx="726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 Data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1552" y="2385506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25165" y="2385506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Economy</a:t>
            </a:r>
            <a:endParaRPr lang="en-US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74" y="1202325"/>
            <a:ext cx="10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12" y="1202325"/>
            <a:ext cx="108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43" y="120232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71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98167"/>
            <a:ext cx="7886700" cy="829806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Will </a:t>
            </a:r>
            <a:r>
              <a:rPr lang="zh-CN" altLang="en-US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“</a:t>
            </a:r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The Master Algorithm</a:t>
            </a:r>
            <a:r>
              <a:rPr lang="zh-CN" altLang="en-US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”</a:t>
            </a:r>
            <a:r>
              <a:rPr lang="en-US" altLang="zh-CN" sz="24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 </a:t>
            </a:r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Reframe Our World?</a:t>
            </a:r>
            <a:endParaRPr lang="en-US" sz="24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ctr"/>
            <a:fld id="{34F1E86F-CBF7-4DF7-824A-AB405C555AAE}" type="slidenum">
              <a:rPr lang="zh-CN" altLang="en-US" smtClean="0"/>
              <a:pPr algn="ctr"/>
              <a:t>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77" y="1262284"/>
            <a:ext cx="2313333" cy="3542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7357" y="1806799"/>
            <a:ext cx="5067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</a:rPr>
              <a:t>The main idea of this book:</a:t>
            </a:r>
            <a:endParaRPr lang="en-US" altLang="zh-CN" sz="2000" b="1" i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i="1" dirty="0" smtClean="0">
                <a:solidFill>
                  <a:schemeClr val="bg1"/>
                </a:solidFill>
              </a:rPr>
              <a:t>Processing data through a single universal learning algorithm</a:t>
            </a:r>
            <a:r>
              <a:rPr lang="en-US" sz="2000" i="1" dirty="0" smtClean="0">
                <a:solidFill>
                  <a:schemeClr val="bg1"/>
                </a:solidFill>
              </a:rPr>
              <a:t>—</a:t>
            </a:r>
            <a:r>
              <a:rPr lang="zh-CN" altLang="en-US" sz="2000" i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can get all the knowledge from the past, the present, and the future</a:t>
            </a:r>
            <a:endParaRPr lang="en-US" altLang="zh-CN" sz="2000" i="1" dirty="0">
              <a:solidFill>
                <a:schemeClr val="bg1"/>
              </a:solidFill>
            </a:endParaRPr>
          </a:p>
          <a:p>
            <a:pPr algn="ctr"/>
            <a:endParaRPr lang="en-US" sz="2000" i="1" dirty="0">
              <a:solidFill>
                <a:schemeClr val="bg1"/>
              </a:solidFill>
            </a:endParaRP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		Pedro </a:t>
            </a:r>
            <a:r>
              <a:rPr lang="en-US" sz="2000" i="1" dirty="0" err="1">
                <a:solidFill>
                  <a:schemeClr val="bg1"/>
                </a:solidFill>
              </a:rPr>
              <a:t>Domingos</a:t>
            </a:r>
            <a:r>
              <a:rPr lang="en-US" sz="2000" i="1" dirty="0">
                <a:solidFill>
                  <a:schemeClr val="bg1"/>
                </a:solidFill>
              </a:rPr>
              <a:t>, TMA, P. 25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6940" y="1262284"/>
            <a:ext cx="191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</a:rPr>
              <a:t>Bill Gates’ recommendation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44" y="3262913"/>
            <a:ext cx="1058233" cy="1504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339" y="3084072"/>
            <a:ext cx="55976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/>
              <a:t>中译本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1302193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28625" y="79375"/>
            <a:ext cx="1582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151789" y="1388380"/>
            <a:ext cx="6847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he 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Curry–Howard correspondence is the observation that two 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families of seemly unrelated formalism: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2626" y="2233652"/>
            <a:ext cx="7045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“The </a:t>
            </a:r>
            <a:r>
              <a:rPr lang="en-US" sz="16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proof systems on one hand, and the models of computation on the other—are in fact the same kind of mathematical objects</a:t>
            </a:r>
            <a:r>
              <a:rPr lang="en-US" sz="1600" i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.”</a:t>
            </a:r>
            <a:endParaRPr lang="en-US" sz="1600" i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8129" y="4248821"/>
            <a:ext cx="3502882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i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Source: Curry–Howard correspondence</a:t>
            </a:r>
          </a:p>
          <a:p>
            <a:pPr algn="r"/>
            <a:r>
              <a:rPr lang="en-US" sz="8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https://en.wikipedia.org/wiki/Curry%E2%80%93Howard_correspondence</a:t>
            </a:r>
          </a:p>
        </p:txBody>
      </p:sp>
    </p:spTree>
    <p:extLst>
      <p:ext uri="{BB962C8B-B14F-4D97-AF65-F5344CB8AC3E}">
        <p14:creationId xmlns:p14="http://schemas.microsoft.com/office/powerpoint/2010/main" val="861171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28625" y="79375"/>
            <a:ext cx="15680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6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7" r="68667" b="8210"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2" t="69183" r="18823" b="11971"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428625" y="1130349"/>
            <a:ext cx="82295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John Baez (2013). John Baez’s Stuff. http://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math.ucr.edu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/home/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baez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Marquis, Jean-Pierre, "Category Theory", The Stanford Encyclopedia of Philosophy (Winter 2015 Edition), Edward N.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Zalta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(ed.), URL &lt;https://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plato.stanford.edu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/archives/win2015/entries/category-theory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/&gt;. First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published on Dec 6, 1996. It was last modified on Oct 4, 2015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Crawley, E.F., &amp; Koo, B. (2004).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Systems, Case Study: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NASA’s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Apollo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Program. Dissertation for Engineering Systems Division Department of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Aeronautical and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Astronautical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Engineering,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Massachusetts Institute of Technology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Eppinger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S., &amp; Ulrich, K. (2015). Product design and development. McGraw-Hill Higher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Education.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Schalk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A., &amp; Simmons, H. (2005). An introduction to Category Theory in four easy movements. Notes for a course offered as part of the MSc. in Mathematical Logic, Manchester University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correspondence was first made explicit in Howard 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1980. See, for example section 4.6, p.53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Smolka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and Jan </a:t>
            </a:r>
            <a:r>
              <a:rPr lang="en-US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Schwinghammer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(2007-8), Lecture Notes in Semantics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Curry–Howard 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correspondence, https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://en.wikipedia.org/wiki/Curry%E2%80%93Howard_correspondence</a:t>
            </a:r>
            <a:endParaRPr lang="en-US" sz="14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1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315" y="4853795"/>
            <a:ext cx="686156" cy="28770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48652" y="202942"/>
            <a:ext cx="8795348" cy="478281"/>
          </a:xfrm>
          <a:prstGeom prst="rect">
            <a:avLst/>
          </a:prstGeom>
        </p:spPr>
        <p:txBody>
          <a:bodyPr vert="horz" lIns="68528" tIns="34265" rIns="68528" bIns="34265" rtlCol="0">
            <a:normAutofit fontScale="925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65" indent="0">
              <a:buClr>
                <a:srgbClr val="F79646">
                  <a:lumMod val="75000"/>
                </a:srgbClr>
              </a:buClr>
              <a:buNone/>
            </a:pPr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The Simulation Tool for Dynamic Social Phenomenon</a:t>
            </a:r>
            <a:r>
              <a:rPr lang="zh-CN" altLang="en-US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（</a:t>
            </a:r>
            <a:r>
              <a:rPr lang="en-US" altLang="zh-CN" sz="2400" dirty="0" err="1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NetLogo</a:t>
            </a:r>
            <a:r>
              <a:rPr lang="en-US" altLang="zh-CN" sz="24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)</a:t>
            </a:r>
            <a:endParaRPr lang="en-US" sz="24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30" y="889468"/>
            <a:ext cx="5358915" cy="4045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090" y="889468"/>
            <a:ext cx="2753219" cy="40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372123" y="907391"/>
            <a:ext cx="5672759" cy="952493"/>
          </a:xfrm>
        </p:spPr>
        <p:txBody>
          <a:bodyPr>
            <a:noAutofit/>
          </a:bodyPr>
          <a:lstStyle/>
          <a:p>
            <a:pPr marL="257175" indent="-257175">
              <a:lnSpc>
                <a:spcPct val="11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Agent-based 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Modeling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1211" y="301504"/>
            <a:ext cx="689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Tools and Information Processing Framework</a:t>
            </a:r>
            <a:endParaRPr lang="zh-CN" altLang="en-US" sz="975" kern="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1" y="1657500"/>
            <a:ext cx="3826857" cy="3197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51" y="1657500"/>
            <a:ext cx="4127163" cy="3197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65" y="0"/>
            <a:ext cx="1165335" cy="1308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12" y="1339797"/>
            <a:ext cx="1791051" cy="317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642" y="1031789"/>
            <a:ext cx="255076" cy="2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7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3" name="矩形 28"/>
          <p:cNvSpPr>
            <a:spLocks noChangeArrowheads="1"/>
          </p:cNvSpPr>
          <p:nvPr/>
        </p:nvSpPr>
        <p:spPr bwMode="auto">
          <a:xfrm>
            <a:off x="0" y="3548063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4344" name="组合 31"/>
          <p:cNvGrpSpPr>
            <a:grpSpLocks/>
          </p:cNvGrpSpPr>
          <p:nvPr/>
        </p:nvGrpSpPr>
        <p:grpSpPr bwMode="auto">
          <a:xfrm>
            <a:off x="666766" y="2102089"/>
            <a:ext cx="7782116" cy="916786"/>
            <a:chOff x="0" y="-146752"/>
            <a:chExt cx="7784733" cy="916193"/>
          </a:xfrm>
        </p:grpSpPr>
        <p:sp>
          <p:nvSpPr>
            <p:cNvPr id="14345" name="文本框 29"/>
            <p:cNvSpPr txBox="1">
              <a:spLocks noChangeArrowheads="1"/>
            </p:cNvSpPr>
            <p:nvPr/>
          </p:nvSpPr>
          <p:spPr bwMode="auto">
            <a:xfrm>
              <a:off x="228453" y="-146752"/>
              <a:ext cx="7556280" cy="86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500" b="1" dirty="0">
                  <a:solidFill>
                    <a:srgbClr val="1E1E1E"/>
                  </a:solidFill>
                  <a:latin typeface="方正兰亭黑_GBK" charset="0"/>
                  <a:ea typeface="方正兰亭黑_GBK" charset="0"/>
                </a:rPr>
                <a:t>Innovation and </a:t>
              </a:r>
              <a:r>
                <a:rPr lang="en-US" altLang="zh-CN" sz="2500" b="1" dirty="0" smtClean="0">
                  <a:solidFill>
                    <a:srgbClr val="1E1E1E"/>
                  </a:solidFill>
                  <a:latin typeface="方正兰亭黑_GBK" charset="0"/>
                  <a:ea typeface="方正兰亭黑_GBK" charset="0"/>
                </a:rPr>
                <a:t>Entrepreneurship Based on Computational Thinking</a:t>
              </a:r>
              <a:endParaRPr lang="zh-CN" altLang="en-US" sz="2500" b="1" dirty="0">
                <a:solidFill>
                  <a:srgbClr val="1E1E1E"/>
                </a:solidFill>
                <a:latin typeface="方正兰亭黑_GBK" charset="0"/>
                <a:ea typeface="方正兰亭黑_GBK" charset="0"/>
              </a:endParaRPr>
            </a:p>
          </p:txBody>
        </p:sp>
        <p:sp>
          <p:nvSpPr>
            <p:cNvPr id="14346" name="文本框 30"/>
            <p:cNvSpPr txBox="1">
              <a:spLocks noChangeArrowheads="1"/>
            </p:cNvSpPr>
            <p:nvPr/>
          </p:nvSpPr>
          <p:spPr bwMode="auto">
            <a:xfrm>
              <a:off x="0" y="0"/>
              <a:ext cx="10454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x-none" sz="4400" b="1">
                  <a:solidFill>
                    <a:srgbClr val="1E1E1E"/>
                  </a:solidFill>
                  <a:latin typeface="方正兰亭黑_GBK" charset="0"/>
                  <a:ea typeface="方正兰亭黑_GBK" charset="0"/>
                </a:rPr>
                <a:t>02.</a:t>
              </a:r>
              <a:endParaRPr lang="zh-CN" altLang="en-US" sz="4400" b="1">
                <a:solidFill>
                  <a:srgbClr val="1E1E1E"/>
                </a:solidFill>
                <a:latin typeface="方正兰亭黑_GBK" charset="0"/>
                <a:ea typeface="方正兰亭黑_GBK" charset="0"/>
              </a:endParaRPr>
            </a:p>
          </p:txBody>
        </p:sp>
      </p:grpSp>
      <p:cxnSp>
        <p:nvCxnSpPr>
          <p:cNvPr id="14347" name="直接连接符 2"/>
          <p:cNvCxnSpPr>
            <a:cxnSpLocks noChangeShapeType="1"/>
          </p:cNvCxnSpPr>
          <p:nvPr/>
        </p:nvCxnSpPr>
        <p:spPr bwMode="auto">
          <a:xfrm>
            <a:off x="3048000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20"/>
          <p:cNvCxnSpPr>
            <a:cxnSpLocks noChangeShapeType="1"/>
          </p:cNvCxnSpPr>
          <p:nvPr/>
        </p:nvCxnSpPr>
        <p:spPr bwMode="auto">
          <a:xfrm>
            <a:off x="3067050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600" y="227792"/>
            <a:ext cx="7886700" cy="488652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Knowledge System of Computational Thinking</a:t>
            </a:r>
            <a:endParaRPr lang="en-US" sz="24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39796"/>
              </p:ext>
            </p:extLst>
          </p:nvPr>
        </p:nvGraphicFramePr>
        <p:xfrm>
          <a:off x="381001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/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LiHei Pro Medium" charset="-120"/>
                          <a:ea typeface="LiHei Pro Medium" charset="-120"/>
                          <a:cs typeface="LiHei Pro Medium" charset="-120"/>
                        </a:rPr>
                        <a:t>Gene Evolution</a:t>
                      </a:r>
                      <a:endParaRPr lang="en-US" sz="1200" dirty="0" smtClean="0">
                        <a:latin typeface="LiHei Pro Medium" charset="-120"/>
                        <a:ea typeface="LiHei Pro Medium" charset="-120"/>
                        <a:cs typeface="LiHei Pro Medium" charset="-120"/>
                      </a:endParaRP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2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2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Cognitive</a:t>
                      </a:r>
                      <a:r>
                        <a:rPr lang="en-US" altLang="zh-CN" sz="11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S</a:t>
                      </a:r>
                      <a:r>
                        <a:rPr lang="en-US" altLang="zh-CN" sz="11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emantics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923362" y="1578178"/>
          <a:ext cx="1536997" cy="272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/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63703"/>
              </p:ext>
            </p:extLst>
          </p:nvPr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/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66441"/>
              </p:ext>
            </p:extLst>
          </p:nvPr>
        </p:nvGraphicFramePr>
        <p:xfrm>
          <a:off x="5239455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/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781073"/>
              </p:ext>
            </p:extLst>
          </p:nvPr>
        </p:nvGraphicFramePr>
        <p:xfrm>
          <a:off x="6812795" y="2592756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/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Software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Hardware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0" y="1446864"/>
            <a:ext cx="103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Content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mtClean="0">
                <a:solidFill>
                  <a:schemeClr val="bg1"/>
                </a:solidFill>
              </a:rPr>
              <a:t>Standard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Thinking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8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69"/>
            <a:ext cx="797570" cy="3107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947" y="2267132"/>
            <a:ext cx="570681" cy="2377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561" y="3606880"/>
            <a:ext cx="478829" cy="5854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129" y="3606880"/>
            <a:ext cx="582875" cy="5854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2264" y="3885226"/>
            <a:ext cx="494459" cy="3278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138" y="3190222"/>
            <a:ext cx="472712" cy="3482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052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891" y="1492918"/>
            <a:ext cx="331518" cy="40642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0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/>
              <a:t>T. </a:t>
            </a:r>
            <a:r>
              <a:rPr lang="en-US" altLang="zh-CN" sz="975" dirty="0"/>
              <a:t>Kuhn</a:t>
            </a:r>
            <a:endParaRPr lang="en-US" sz="975" dirty="0"/>
          </a:p>
        </p:txBody>
      </p:sp>
      <p:sp>
        <p:nvSpPr>
          <p:cNvPr id="46" name="TextBox 45"/>
          <p:cNvSpPr txBox="1"/>
          <p:nvPr/>
        </p:nvSpPr>
        <p:spPr>
          <a:xfrm>
            <a:off x="6806766" y="3571063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2C044"/>
                </a:solidFill>
              </a:rPr>
              <a:t>Computable collective learning system </a:t>
            </a:r>
            <a:endParaRPr lang="en-US" sz="1200" dirty="0">
              <a:solidFill>
                <a:srgbClr val="E2C04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0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2C044"/>
                </a:solidFill>
              </a:rPr>
              <a:t>Computational ability, energy, equipment</a:t>
            </a:r>
            <a:endParaRPr lang="en-US" sz="1200" dirty="0">
              <a:solidFill>
                <a:srgbClr val="E2C044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19634" y="4279011"/>
            <a:ext cx="1595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E2C044"/>
                </a:solidFill>
              </a:rPr>
              <a:t>Memory space, theme</a:t>
            </a:r>
            <a:endParaRPr lang="en-US" sz="1200" dirty="0">
              <a:solidFill>
                <a:srgbClr val="E2C044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49" y="2169143"/>
            <a:ext cx="332717" cy="38442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65091" y="2243989"/>
            <a:ext cx="763351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/>
              <a:t>D. Hassabis</a:t>
            </a:r>
            <a:endParaRPr lang="en-US" sz="975" dirty="0"/>
          </a:p>
        </p:txBody>
      </p:sp>
      <p:sp>
        <p:nvSpPr>
          <p:cNvPr id="52" name="TextBox 51"/>
          <p:cNvSpPr txBox="1"/>
          <p:nvPr/>
        </p:nvSpPr>
        <p:spPr>
          <a:xfrm>
            <a:off x="876299" y="4245192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/>
              <a:t>G. </a:t>
            </a:r>
            <a:r>
              <a:rPr lang="en-US" altLang="zh-CN" sz="975" dirty="0" err="1"/>
              <a:t>Lakoff</a:t>
            </a:r>
            <a:endParaRPr lang="en-US" sz="975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637" y="4241036"/>
            <a:ext cx="441954" cy="3076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5749" y="2938522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/>
              <a:t>S. Wolfram</a:t>
            </a:r>
            <a:endParaRPr lang="en-US" sz="975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549" y="3557701"/>
            <a:ext cx="320024" cy="30234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63890" y="3608227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/>
              <a:t>J. Pearl</a:t>
            </a:r>
            <a:endParaRPr lang="en-US" sz="975" dirty="0"/>
          </a:p>
        </p:txBody>
      </p:sp>
      <p:sp>
        <p:nvSpPr>
          <p:cNvPr id="50" name="TextBox 49"/>
          <p:cNvSpPr txBox="1"/>
          <p:nvPr/>
        </p:nvSpPr>
        <p:spPr>
          <a:xfrm>
            <a:off x="5149272" y="3578847"/>
            <a:ext cx="146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E2C044"/>
                </a:solidFill>
              </a:rPr>
              <a:t>Forms of Knowledge</a:t>
            </a:r>
            <a:endParaRPr lang="en-US" sz="1200" dirty="0">
              <a:solidFill>
                <a:srgbClr val="E2C044"/>
              </a:solidFill>
            </a:endParaRPr>
          </a:p>
        </p:txBody>
      </p:sp>
      <p:pic>
        <p:nvPicPr>
          <p:cNvPr id="58" name="图片 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3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7" y="4600452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2C044"/>
                </a:solidFill>
              </a:rPr>
              <a:t>Coding strategy, structure, algorithm</a:t>
            </a:r>
            <a:endParaRPr lang="en-US" sz="1200" dirty="0">
              <a:solidFill>
                <a:srgbClr val="E2C044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84" r="31290"/>
          <a:stretch>
            <a:fillRect/>
          </a:stretch>
        </p:blipFill>
        <p:spPr bwMode="auto">
          <a:xfrm>
            <a:off x="5739738" y="908696"/>
            <a:ext cx="433028" cy="53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308" y="3888628"/>
            <a:ext cx="581889" cy="86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0787" y="4510072"/>
            <a:ext cx="770932" cy="44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5250" y="1477360"/>
            <a:ext cx="1102004" cy="416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763" y="2204784"/>
            <a:ext cx="329415" cy="329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59" y="2821111"/>
            <a:ext cx="296783" cy="388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088886" y="3408387"/>
            <a:ext cx="1012410" cy="206965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0102" y="3280701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smtClean="0">
                <a:solidFill>
                  <a:schemeClr val="bg1"/>
                </a:solidFill>
              </a:rPr>
              <a:t>Extreme Learning Process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15507" y="79113"/>
            <a:ext cx="867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A Full Stack Tool which can </a:t>
            </a:r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S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upport Knowledge, Product Design</a:t>
            </a:r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, 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Fabricate</a:t>
            </a:r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, 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and Production Synergy</a:t>
            </a:r>
            <a:r>
              <a:rPr lang="zh-CN" altLang="en-US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？</a:t>
            </a:r>
            <a:endParaRPr lang="zh-CN" altLang="en-US" sz="975" kern="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33" y="910110"/>
            <a:ext cx="6945435" cy="3985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68" y="1946786"/>
            <a:ext cx="913688" cy="1117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071" y="3190352"/>
            <a:ext cx="715481" cy="7186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8809" y="2008467"/>
            <a:ext cx="862172" cy="657532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451" y="4394464"/>
            <a:ext cx="467915" cy="50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66" y="2008467"/>
            <a:ext cx="879820" cy="439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1053" y="4645091"/>
            <a:ext cx="604376" cy="221550"/>
          </a:xfrm>
          <a:prstGeom prst="rect">
            <a:avLst/>
          </a:prstGeom>
        </p:spPr>
      </p:pic>
      <p:pic>
        <p:nvPicPr>
          <p:cNvPr id="24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350" y="2858430"/>
            <a:ext cx="962117" cy="21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clrChange>
              <a:clrFrom>
                <a:srgbClr val="BFD7DF"/>
              </a:clrFrom>
              <a:clrTo>
                <a:srgbClr val="BFD7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484" y="4394464"/>
            <a:ext cx="467807" cy="4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14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95" y="128603"/>
            <a:ext cx="7886700" cy="574295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Five Factions of Algorithm</a:t>
            </a:r>
            <a:endParaRPr lang="en-US" sz="24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44" y="663141"/>
            <a:ext cx="2941986" cy="4505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12" y="675555"/>
            <a:ext cx="4677890" cy="44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1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753" y="13664"/>
            <a:ext cx="7886700" cy="756532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Computation of Reliability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0141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latin typeface="Hei" charset="-122"/>
                <a:ea typeface="Hei" charset="-122"/>
                <a:cs typeface="Hei" charset="-122"/>
              </a:rPr>
              <a:t>     </a:t>
            </a:r>
            <a:r>
              <a:rPr lang="en-US" altLang="zh-CN" sz="2700" dirty="0" smtClean="0">
                <a:latin typeface="Hei" charset="-122"/>
                <a:ea typeface="Hei" charset="-122"/>
                <a:cs typeface="Hei" charset="-122"/>
              </a:rPr>
              <a:t>Time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8393" y="2985438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latin typeface="Hei" charset="-122"/>
                <a:ea typeface="Hei" charset="-122"/>
                <a:cs typeface="Hei" charset="-122"/>
              </a:rPr>
              <a:t>Reliability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7740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latin typeface="Hei" charset="-122"/>
                <a:ea typeface="Hei" charset="-122"/>
                <a:cs typeface="Hei" charset="-122"/>
              </a:rPr>
              <a:t>Space</a:t>
            </a:r>
            <a:endParaRPr lang="en-US" sz="2700" dirty="0"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398304" y="2529963"/>
            <a:ext cx="1390089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6024719" y="2529963"/>
            <a:ext cx="1211184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3516467" y="1958463"/>
            <a:ext cx="2601273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245" y="1140320"/>
            <a:ext cx="1102623" cy="1682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61" y="274223"/>
            <a:ext cx="801884" cy="1212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97" y="2375452"/>
            <a:ext cx="771872" cy="118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75" y="578163"/>
            <a:ext cx="849859" cy="908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839" y="2375453"/>
            <a:ext cx="770853" cy="77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73" y="4371405"/>
            <a:ext cx="1442246" cy="425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90" y="3946395"/>
            <a:ext cx="425010" cy="42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468" y="4218542"/>
            <a:ext cx="2922952" cy="730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6859" y="1516585"/>
            <a:ext cx="927141" cy="844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6987" y="1713849"/>
            <a:ext cx="524707" cy="524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4176" b="-605"/>
          <a:stretch/>
        </p:blipFill>
        <p:spPr>
          <a:xfrm>
            <a:off x="2722388" y="1697601"/>
            <a:ext cx="454456" cy="521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7588" y="3343200"/>
            <a:ext cx="495332" cy="4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2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469" y="1"/>
            <a:ext cx="2065029" cy="993775"/>
          </a:xfrm>
        </p:spPr>
        <p:txBody>
          <a:bodyPr/>
          <a:lstStyle/>
          <a:p>
            <a:r>
              <a:rPr lang="en-US" sz="26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4890"/>
            <a:ext cx="7886700" cy="3262312"/>
          </a:xfrm>
        </p:spPr>
        <p:txBody>
          <a:bodyPr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Social Order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 charset="-122"/>
                <a:cs typeface="Hei" charset="-122"/>
              </a:rPr>
              <a:t>sorting by cooperative capability</a:t>
            </a:r>
          </a:p>
          <a:p>
            <a:pPr lvl="1"/>
            <a:r>
              <a:rPr lang="en-US" altLang="zh-CN" sz="1500" dirty="0">
                <a:solidFill>
                  <a:srgbClr val="DBB76C"/>
                </a:solidFill>
                <a:latin typeface="Apple Braille" charset="0"/>
                <a:ea typeface="Hei"/>
                <a:cs typeface="Hei" charset="-122"/>
              </a:rPr>
              <a:t>P</a:t>
            </a:r>
            <a:r>
              <a:rPr lang="en-US" altLang="zh-CN" sz="1500" dirty="0">
                <a:solidFill>
                  <a:srgbClr val="DBB76C"/>
                </a:solidFill>
                <a:latin typeface="Hei" charset="-122"/>
                <a:ea typeface="Hei"/>
                <a:cs typeface="Hei" charset="-122"/>
              </a:rPr>
              <a:t>rotocol framework </a:t>
            </a:r>
            <a:r>
              <a:rPr lang="en-US" altLang="zh-CN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is </a:t>
            </a:r>
            <a:r>
              <a:rPr lang="en-US" altLang="zh-CN" sz="1500" dirty="0">
                <a:solidFill>
                  <a:schemeClr val="bg1"/>
                </a:solidFill>
                <a:latin typeface="Apple Braille" charset="0"/>
                <a:ea typeface="Hei"/>
                <a:cs typeface="Hei" charset="-122"/>
              </a:rPr>
              <a:t>decided by</a:t>
            </a:r>
            <a:r>
              <a:rPr lang="en-US" altLang="zh-CN" sz="1500" dirty="0">
                <a:solidFill>
                  <a:schemeClr val="bg1"/>
                </a:solidFill>
                <a:latin typeface="Apple Braille" charset="0"/>
                <a:ea typeface="Hei"/>
                <a:cs typeface="Apple Braille" charset="0"/>
              </a:rPr>
              <a:t> Cyber-physical</a:t>
            </a:r>
            <a:r>
              <a:rPr lang="zh-CN" altLang="en-US" sz="1500" dirty="0">
                <a:solidFill>
                  <a:schemeClr val="bg1"/>
                </a:solidFill>
                <a:latin typeface="Apple Braille" charset="0"/>
                <a:ea typeface="Hei"/>
                <a:cs typeface="Apple Braille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pple Braille" charset="0"/>
                <a:ea typeface="Hei"/>
                <a:cs typeface="Apple Braille" charset="0"/>
              </a:rPr>
              <a:t>System</a:t>
            </a:r>
            <a:endParaRPr lang="en-US" altLang="zh-CN" sz="1500" dirty="0">
              <a:solidFill>
                <a:srgbClr val="DBB76C"/>
              </a:solidFill>
              <a:latin typeface="Hei" charset="-122"/>
              <a:ea typeface="Hei"/>
              <a:cs typeface="Hei" charset="-122"/>
            </a:endParaRPr>
          </a:p>
          <a:p>
            <a:pPr lvl="1"/>
            <a:r>
              <a:rPr lang="en-US" altLang="zh-CN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Economic order is decided by by intellectual property rights, transaction</a:t>
            </a:r>
            <a:r>
              <a:rPr lang="zh-CN" altLang="en-US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frequency/ total quantity, and currency distribution right. </a:t>
            </a:r>
            <a:endParaRPr lang="en-US" altLang="zh-CN" sz="1500" dirty="0">
              <a:solidFill>
                <a:schemeClr val="bg1"/>
              </a:solidFill>
              <a:ea typeface="Hei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Intellectual property, transaction effectiveness, and currency issue are three levels of strategic awareness</a:t>
            </a:r>
          </a:p>
          <a:p>
            <a:pPr lvl="1"/>
            <a:r>
              <a:rPr lang="en-US" altLang="zh-CN" sz="1500" dirty="0" smtClean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The </a:t>
            </a:r>
            <a:r>
              <a:rPr lang="en-US" altLang="zh-CN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leading force of industry development, from the insight on </a:t>
            </a:r>
            <a:r>
              <a:rPr lang="en-US" altLang="zh-CN" sz="1500" dirty="0" smtClean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multi-level </a:t>
            </a:r>
            <a:r>
              <a:rPr lang="en-US" altLang="zh-CN" sz="15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system architecture evolution orientation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The future society development must be built on a </a:t>
            </a:r>
            <a:r>
              <a:rPr lang="en-US" altLang="zh-CN" dirty="0">
                <a:solidFill>
                  <a:srgbClr val="DBB76C"/>
                </a:solidFill>
                <a:latin typeface="Hei" charset="-122"/>
                <a:ea typeface="Hei"/>
                <a:cs typeface="Hei" charset="-122"/>
              </a:rPr>
              <a:t>computational thinking</a:t>
            </a:r>
            <a:r>
              <a:rPr lang="en-US" altLang="zh-CN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 based cognition system</a:t>
            </a:r>
          </a:p>
          <a:p>
            <a:r>
              <a:rPr lang="en-US" altLang="zh-CN" sz="2000" dirty="0">
                <a:solidFill>
                  <a:srgbClr val="DBB76C"/>
                </a:solidFill>
                <a:latin typeface="Hei" charset="-122"/>
                <a:ea typeface="Hei"/>
                <a:cs typeface="Hei" charset="-122"/>
              </a:rPr>
              <a:t>Extreme 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Learning Process (XLP): is a kind of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 </a:t>
            </a:r>
            <a:r>
              <a:rPr lang="en-US" altLang="zh-CN" sz="2000" dirty="0">
                <a:solidFill>
                  <a:srgbClr val="DBB76C"/>
                </a:solidFill>
                <a:latin typeface="Hei" charset="-122"/>
                <a:ea typeface="Hei"/>
                <a:cs typeface="Hei" charset="-122"/>
              </a:rPr>
              <a:t>knowledge management 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operational system that based on computational thinking of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managing multilevel group knowledge 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（</a:t>
            </a:r>
            <a:r>
              <a:rPr lang="en-US" altLang="x-none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ABC curriculum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system</a:t>
            </a:r>
            <a:r>
              <a:rPr lang="zh-CN" altLang="en-US" sz="2000" dirty="0">
                <a:solidFill>
                  <a:schemeClr val="bg1"/>
                </a:solidFill>
                <a:latin typeface="Hei" charset="-122"/>
                <a:ea typeface="Hei"/>
                <a:cs typeface="Hei" charset="-122"/>
              </a:rPr>
              <a:t>）</a:t>
            </a:r>
            <a:endParaRPr lang="en-US" altLang="x-none" sz="2000" dirty="0">
              <a:solidFill>
                <a:schemeClr val="bg1"/>
              </a:solidFill>
              <a:latin typeface="Hei" charset="-122"/>
              <a:ea typeface="Hei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49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55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183368" y="946075"/>
            <a:ext cx="1601362" cy="3380675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75" dirty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自愿参与课程设计</a:t>
            </a:r>
            <a:endParaRPr lang="en-US" altLang="zh-CN" sz="975" dirty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的前期学生</a:t>
            </a:r>
            <a:endParaRPr lang="en-US" altLang="zh-CN" sz="975" dirty="0">
              <a:latin typeface="黑体"/>
              <a:ea typeface="黑体"/>
              <a:cs typeface="黑体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97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教育部</a:t>
            </a:r>
            <a:r>
              <a:rPr lang="zh-CN" altLang="en-US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资助的清华大学学校</a:t>
            </a:r>
            <a:r>
              <a:rPr lang="zh-CN" altLang="en-US" dirty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特色</a:t>
            </a:r>
            <a:r>
              <a:rPr lang="zh-CN" altLang="en-US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项目：</a:t>
            </a:r>
            <a:r>
              <a:rPr lang="en-US" altLang="zh-CN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altLang="zh-CN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altLang="zh-CN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ABC </a:t>
            </a:r>
            <a:r>
              <a:rPr lang="zh-CN" altLang="en-US" dirty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认知科学与计算思维的课程体系</a:t>
            </a:r>
            <a:r>
              <a:rPr lang="en-US" altLang="zh-CN" dirty="0" smtClean="0">
                <a:solidFill>
                  <a:srgbClr val="DBB76C"/>
                </a:solidFill>
                <a:latin typeface="Heiti SC Light" charset="-122"/>
                <a:ea typeface="Heiti SC Light" charset="-122"/>
                <a:cs typeface="Heiti SC Light" charset="-122"/>
              </a:rPr>
              <a:t>:</a:t>
            </a:r>
            <a:endParaRPr lang="en-US" dirty="0">
              <a:solidFill>
                <a:srgbClr val="DBB76C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8510" y="951184"/>
            <a:ext cx="1601362" cy="3380675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刚入门的新生导引课程，全面体验数字社会的群体运作基本机制</a:t>
            </a:r>
            <a:endParaRPr lang="en-US" altLang="zh-CN" sz="975" dirty="0">
              <a:latin typeface="黑体"/>
              <a:ea typeface="黑体"/>
              <a:cs typeface="黑体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8510" y="4331859"/>
            <a:ext cx="8346220" cy="699597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超越学科界限的认知基础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3400" y="2053139"/>
            <a:ext cx="5176665" cy="860273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基于数字化工作流的软件与硬件架构设计师</a:t>
            </a:r>
            <a:endParaRPr lang="en-US" sz="975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3400" y="951186"/>
            <a:ext cx="5176665" cy="10095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75" dirty="0">
                <a:latin typeface="黑体"/>
                <a:ea typeface="黑体"/>
                <a:cs typeface="黑体"/>
              </a:rPr>
              <a:t>Strategy Analysis based-on Computational Thinking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7018" y="978010"/>
            <a:ext cx="262283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A. Application</a:t>
            </a:r>
            <a:r>
              <a:rPr lang="zh-CN" altLang="en-US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</a:t>
            </a:r>
            <a:r>
              <a:rPr lang="en-US" altLang="zh-CN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Orientation (</a:t>
            </a:r>
            <a:r>
              <a:rPr lang="zh-CN" altLang="en-US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宏观决策者</a:t>
            </a:r>
            <a:r>
              <a:rPr lang="en-US" altLang="zh-CN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)</a:t>
            </a:r>
            <a:endParaRPr lang="en-US" sz="975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93925" y="2053945"/>
            <a:ext cx="2372765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B. Business Operations (</a:t>
            </a:r>
            <a:r>
              <a:rPr lang="zh-CN" altLang="en-US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技术架构师</a:t>
            </a:r>
            <a:r>
              <a:rPr lang="en-US" altLang="zh-CN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)</a:t>
            </a:r>
            <a:endParaRPr lang="en-US" sz="975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711" y="3218421"/>
            <a:ext cx="68480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75" dirty="0">
                <a:latin typeface="黑体"/>
                <a:ea typeface="黑体"/>
                <a:cs typeface="黑体"/>
              </a:rPr>
              <a:t>技术架构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00" y="3039461"/>
            <a:ext cx="5176665" cy="1172885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5557" y="3039461"/>
            <a:ext cx="349807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C. Cybernetics Infrastructures (</a:t>
            </a:r>
            <a:r>
              <a:rPr lang="zh-CN" altLang="en-US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各专业领域的从业人员</a:t>
            </a:r>
            <a:r>
              <a:rPr lang="en-US" altLang="zh-CN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)</a:t>
            </a:r>
            <a:endParaRPr lang="en-US" sz="975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68155" y="3356921"/>
            <a:ext cx="1435572" cy="626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为各领域定制的虚拟／增强现实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97107" y="3356921"/>
            <a:ext cx="1258536" cy="626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知识管理技术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42844" y="3350980"/>
            <a:ext cx="2191191" cy="6263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5" dirty="0">
                <a:latin typeface="黑体"/>
                <a:ea typeface="黑体"/>
                <a:cs typeface="黑体"/>
              </a:rPr>
              <a:t>制造业与物流服务专业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8383" y="1665964"/>
            <a:ext cx="455741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Industry Frontier</a:t>
            </a:r>
            <a:endParaRPr lang="en-US" sz="975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68156" y="2636412"/>
            <a:ext cx="506588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基于</a:t>
            </a:r>
            <a:r>
              <a:rPr lang="zh-CN" altLang="en-US" sz="975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计算思维的系统设计</a:t>
            </a:r>
            <a:endParaRPr lang="en-US" sz="975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9275" y="3954997"/>
            <a:ext cx="395918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75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Domain-Specific Courses</a:t>
            </a:r>
            <a:endParaRPr lang="en-US" sz="975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90860" y="4336035"/>
            <a:ext cx="624804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75" dirty="0">
                <a:latin typeface="黑体"/>
                <a:ea typeface="黑体"/>
                <a:cs typeface="黑体"/>
              </a:rPr>
              <a:t>Based on Legal Protocols in Global Creative Commons</a:t>
            </a:r>
            <a:endParaRPr lang="en-US" sz="975" dirty="0">
              <a:latin typeface="黑体"/>
              <a:ea typeface="黑体"/>
              <a:cs typeface="黑体"/>
            </a:endParaRPr>
          </a:p>
        </p:txBody>
      </p:sp>
      <p:pic>
        <p:nvPicPr>
          <p:cNvPr id="27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35" y="3459007"/>
            <a:ext cx="1168649" cy="52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6327" y="1189279"/>
            <a:ext cx="992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任务</a:t>
            </a:r>
            <a:endParaRPr lang="en-US" altLang="zh-CN" sz="2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2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执行方</a:t>
            </a:r>
            <a:endParaRPr lang="en-US" altLang="zh-CN" sz="2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18832" y="1227383"/>
            <a:ext cx="992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挑战</a:t>
            </a:r>
            <a:endParaRPr lang="en-US" altLang="zh-CN" sz="2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2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设计方</a:t>
            </a:r>
            <a:endParaRPr lang="en-US" altLang="zh-CN" sz="2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</p:txBody>
      </p:sp>
      <p:pic>
        <p:nvPicPr>
          <p:cNvPr id="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9290" y="3453066"/>
            <a:ext cx="1168649" cy="52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060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4565" y="84476"/>
            <a:ext cx="8365471" cy="1109221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The </a:t>
            </a:r>
            <a:r>
              <a:rPr lang="en-US" altLang="zh-CN" sz="2400" dirty="0" err="1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eXtreme</a:t>
            </a: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 Learning Process</a:t>
            </a:r>
            <a:b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</a:br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based on Computational Thinking</a:t>
            </a:r>
            <a:endParaRPr lang="en-US" sz="2400" dirty="0">
              <a:solidFill>
                <a:srgbClr val="DBB76C"/>
              </a:solidFill>
            </a:endParaRPr>
          </a:p>
        </p:txBody>
      </p:sp>
      <p:cxnSp>
        <p:nvCxnSpPr>
          <p:cNvPr id="10" name="Straight Arrow Connector 9"/>
          <p:cNvCxnSpPr>
            <a:stCxn id="7" idx="0"/>
            <a:endCxn id="8" idx="1"/>
          </p:cNvCxnSpPr>
          <p:nvPr/>
        </p:nvCxnSpPr>
        <p:spPr>
          <a:xfrm flipV="1">
            <a:off x="1949524" y="1653939"/>
            <a:ext cx="1504313" cy="1902116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0"/>
          </p:cNvCxnSpPr>
          <p:nvPr/>
        </p:nvCxnSpPr>
        <p:spPr>
          <a:xfrm>
            <a:off x="5690164" y="1653939"/>
            <a:ext cx="1524524" cy="1885628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831362" y="3556055"/>
            <a:ext cx="2236326" cy="1143000"/>
            <a:chOff x="1706855" y="1849284"/>
            <a:chExt cx="2981768" cy="1524000"/>
          </a:xfrm>
        </p:grpSpPr>
        <p:sp>
          <p:nvSpPr>
            <p:cNvPr id="7" name="Rectangle 6"/>
            <p:cNvSpPr/>
            <p:nvPr/>
          </p:nvSpPr>
          <p:spPr>
            <a:xfrm>
              <a:off x="1706855" y="1849284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700" dirty="0" smtClean="0">
                  <a:latin typeface="Hei" charset="-122"/>
                  <a:ea typeface="Hei" charset="-122"/>
                  <a:cs typeface="Hei" charset="-122"/>
                </a:rPr>
                <a:t>Time</a:t>
              </a:r>
              <a:endParaRPr lang="en-US" sz="2700" dirty="0">
                <a:latin typeface="Hei" charset="-122"/>
                <a:ea typeface="Hei" charset="-122"/>
                <a:cs typeface="Hei" charset="-122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806" y="2304897"/>
              <a:ext cx="635285" cy="63528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6811" y="2308897"/>
              <a:ext cx="636692" cy="636692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35" y="3265395"/>
            <a:ext cx="602153" cy="548343"/>
          </a:xfrm>
          <a:prstGeom prst="rect">
            <a:avLst/>
          </a:prstGeom>
        </p:spPr>
      </p:pic>
      <p:grpSp>
        <p:nvGrpSpPr>
          <p:cNvPr id="290" name="Group 289"/>
          <p:cNvGrpSpPr/>
          <p:nvPr/>
        </p:nvGrpSpPr>
        <p:grpSpPr>
          <a:xfrm>
            <a:off x="6096524" y="3539567"/>
            <a:ext cx="2236326" cy="1143000"/>
            <a:chOff x="8035934" y="4745389"/>
            <a:chExt cx="2981768" cy="1524000"/>
          </a:xfrm>
        </p:grpSpPr>
        <p:sp>
          <p:nvSpPr>
            <p:cNvPr id="9" name="Rectangle 8"/>
            <p:cNvSpPr/>
            <p:nvPr/>
          </p:nvSpPr>
          <p:spPr>
            <a:xfrm>
              <a:off x="8035934" y="4745389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700" dirty="0">
                  <a:latin typeface="Hei" charset="-122"/>
                  <a:ea typeface="Hei" charset="-122"/>
                  <a:cs typeface="Hei" charset="-122"/>
                </a:rPr>
                <a:t> </a:t>
              </a:r>
              <a:r>
                <a:rPr lang="en-US" altLang="zh-CN" sz="2700" dirty="0" smtClean="0">
                  <a:latin typeface="Hei" charset="-122"/>
                  <a:ea typeface="Hei" charset="-122"/>
                  <a:cs typeface="Hei" charset="-122"/>
                </a:rPr>
                <a:t>Space</a:t>
              </a:r>
              <a:endParaRPr lang="en-US" sz="2700" dirty="0">
                <a:latin typeface="Hei" charset="-122"/>
                <a:ea typeface="Hei" charset="-122"/>
                <a:cs typeface="Hei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982200" y="5111646"/>
              <a:ext cx="830402" cy="808383"/>
              <a:chOff x="10184598" y="2218347"/>
              <a:chExt cx="830402" cy="808383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0184598" y="2218347"/>
                <a:ext cx="830402" cy="8083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75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54270" y="2304897"/>
                <a:ext cx="691057" cy="662355"/>
              </a:xfrm>
              <a:prstGeom prst="rect">
                <a:avLst/>
              </a:prstGeom>
            </p:spPr>
          </p:pic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031" y="4385874"/>
            <a:ext cx="585257" cy="58525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453837" y="1082439"/>
            <a:ext cx="2236326" cy="1143000"/>
            <a:chOff x="5051191" y="3980584"/>
            <a:chExt cx="2981768" cy="1524000"/>
          </a:xfrm>
        </p:grpSpPr>
        <p:sp>
          <p:nvSpPr>
            <p:cNvPr id="8" name="Rectangle 7"/>
            <p:cNvSpPr/>
            <p:nvPr/>
          </p:nvSpPr>
          <p:spPr>
            <a:xfrm>
              <a:off x="5051191" y="3980584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700" dirty="0">
                  <a:latin typeface="Hei" charset="-122"/>
                  <a:ea typeface="Hei" charset="-122"/>
                  <a:cs typeface="Hei" charset="-122"/>
                </a:rPr>
                <a:t> </a:t>
              </a:r>
              <a:r>
                <a:rPr lang="en-US" altLang="zh-CN" sz="2300" dirty="0" smtClean="0">
                  <a:latin typeface="Hei" charset="-122"/>
                  <a:ea typeface="Hei" charset="-122"/>
                  <a:cs typeface="Hei" charset="-122"/>
                </a:rPr>
                <a:t>Reliability</a:t>
              </a:r>
              <a:endParaRPr lang="en-US" sz="2300" dirty="0">
                <a:latin typeface="Hei" charset="-122"/>
                <a:ea typeface="Hei" charset="-122"/>
                <a:cs typeface="Hei" charset="-122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0070" y="4373327"/>
              <a:ext cx="738514" cy="738514"/>
            </a:xfrm>
            <a:prstGeom prst="rect">
              <a:avLst/>
            </a:prstGeom>
          </p:spPr>
        </p:pic>
      </p:grpSp>
      <p:cxnSp>
        <p:nvCxnSpPr>
          <p:cNvPr id="296" name="Straight Arrow Connector 295"/>
          <p:cNvCxnSpPr>
            <a:stCxn id="7" idx="3"/>
            <a:endCxn id="9" idx="1"/>
          </p:cNvCxnSpPr>
          <p:nvPr/>
        </p:nvCxnSpPr>
        <p:spPr>
          <a:xfrm flipV="1">
            <a:off x="3067688" y="4111067"/>
            <a:ext cx="3028837" cy="16488"/>
          </a:xfrm>
          <a:prstGeom prst="straightConnector1">
            <a:avLst/>
          </a:prstGeom>
          <a:ln w="63500">
            <a:solidFill>
              <a:srgbClr val="DBB76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 bwMode="auto">
          <a:xfrm>
            <a:off x="4439851" y="3214389"/>
            <a:ext cx="1545089" cy="548343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宋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13" y="2493231"/>
            <a:ext cx="1984779" cy="11908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12" y="2459172"/>
            <a:ext cx="2027979" cy="11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3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485" y="0"/>
            <a:ext cx="7886700" cy="994172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Knowledge Container on Different Scales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7847" y="1083625"/>
          <a:ext cx="8196530" cy="376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24"/>
                <a:gridCol w="2931924"/>
                <a:gridCol w="2332682"/>
              </a:tblGrid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Content Type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Workflow Unit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Supporting Tools</a:t>
                      </a:r>
                      <a:endParaRPr lang="en-US" sz="24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Text 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Activity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MediaWiki</a:t>
                      </a:r>
                      <a:r>
                        <a:rPr lang="en-US" altLang="zh-CN" sz="1800" dirty="0" smtClean="0"/>
                        <a:t>, Text Editor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Directory</a:t>
                      </a:r>
                      <a:r>
                        <a:rPr lang="en-US" sz="1800" dirty="0" smtClean="0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Collaboration Efforts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Git, </a:t>
                      </a:r>
                      <a:r>
                        <a:rPr lang="en-US" sz="1800" dirty="0" err="1" smtClean="0"/>
                        <a:t>GitLab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GitHub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Micro Service</a:t>
                      </a:r>
                      <a:r>
                        <a:rPr lang="en-US" sz="1800" dirty="0" smtClean="0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Computational Service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Docker/RTK/</a:t>
                      </a:r>
                      <a:r>
                        <a:rPr lang="mr-IN" sz="1800" dirty="0" smtClean="0"/>
                        <a:t>…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Configuration and Deployment 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Development</a:t>
                      </a:r>
                      <a:r>
                        <a:rPr lang="en-US" sz="1800" baseline="0" dirty="0" smtClean="0"/>
                        <a:t> &amp; Operations (DevOps)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Kubernetes/Trello/</a:t>
                      </a:r>
                      <a:r>
                        <a:rPr lang="en-US" sz="1800" dirty="0" err="1" smtClean="0"/>
                        <a:t>WeSlack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6269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Physical Environment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Context Specific Services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Maker Space</a:t>
                      </a:r>
                    </a:p>
                    <a:p>
                      <a:pPr algn="ctr"/>
                      <a:r>
                        <a:rPr lang="en-US" sz="1800" dirty="0" smtClean="0"/>
                        <a:t>Schools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54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664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you should and can learn in the MEM program?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5105" y="4779389"/>
            <a:ext cx="5064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questioneverything.typepad.com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question_everything</a:t>
            </a:r>
            <a:r>
              <a:rPr lang="en-US" dirty="0">
                <a:solidFill>
                  <a:schemeClr val="bg1"/>
                </a:solidFill>
              </a:rPr>
              <a:t>/2013/05/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128" y="2121910"/>
            <a:ext cx="1968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Prof. George </a:t>
            </a:r>
            <a:r>
              <a:rPr lang="en-US" sz="1000" dirty="0" err="1" smtClean="0">
                <a:solidFill>
                  <a:schemeClr val="bg1"/>
                </a:solidFill>
              </a:rPr>
              <a:t>Mobus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University of Washington Tacoma</a:t>
            </a:r>
            <a:r>
              <a:rPr lang="en-US" sz="10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Institute of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32" y="687676"/>
            <a:ext cx="12700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07" y="1140861"/>
            <a:ext cx="5372857" cy="32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26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2294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Layered Systems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5105" y="4779389"/>
            <a:ext cx="5064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questioneverything.typepad.com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question_everything</a:t>
            </a:r>
            <a:r>
              <a:rPr lang="en-US" dirty="0">
                <a:solidFill>
                  <a:schemeClr val="bg1"/>
                </a:solidFill>
              </a:rPr>
              <a:t>/2013/05/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86" y="473996"/>
            <a:ext cx="4878103" cy="41196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0586" y="4588125"/>
            <a:ext cx="22916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Figure 2 on the following page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47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537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x-none" sz="2000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Input-Output Systems (Measurement and Feedback)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0" y="0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5105" y="4779389"/>
            <a:ext cx="50640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questioneverything.typepad.com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question_everything</a:t>
            </a:r>
            <a:r>
              <a:rPr lang="en-US" dirty="0">
                <a:solidFill>
                  <a:schemeClr val="bg1"/>
                </a:solidFill>
              </a:rPr>
              <a:t>/2013/05/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0586" y="4588125"/>
            <a:ext cx="41130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Prof. George </a:t>
            </a:r>
            <a:r>
              <a:rPr lang="en-US" dirty="0" err="1" smtClean="0">
                <a:solidFill>
                  <a:schemeClr val="bg1"/>
                </a:solidFill>
              </a:rPr>
              <a:t>Mobus</a:t>
            </a:r>
            <a:r>
              <a:rPr lang="en-US" dirty="0" smtClean="0">
                <a:solidFill>
                  <a:schemeClr val="bg1"/>
                </a:solidFill>
              </a:rPr>
              <a:t>’ Blog (Figure 3 on the following page)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68" y="818935"/>
            <a:ext cx="5381314" cy="3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4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80471B2D-BE42-FF44-87D8-28E9C59BEE4E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01537531-F62E-4946-873E-5B06672E1029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</Template>
  <TotalTime>4107</TotalTime>
  <Pages>0</Pages>
  <Words>2378</Words>
  <Characters>0</Characters>
  <Application>Microsoft Macintosh PowerPoint</Application>
  <DocSecurity>0</DocSecurity>
  <PresentationFormat>On-screen Show (16:9)</PresentationFormat>
  <Lines>0</Lines>
  <Paragraphs>514</Paragraphs>
  <Slides>50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72" baseType="lpstr">
      <vt:lpstr>Algerian</vt:lpstr>
      <vt:lpstr>Apple Braille</vt:lpstr>
      <vt:lpstr>Calibri</vt:lpstr>
      <vt:lpstr>Calibri Light</vt:lpstr>
      <vt:lpstr>Calisto MT</vt:lpstr>
      <vt:lpstr>Cambria Math</vt:lpstr>
      <vt:lpstr>Capitals</vt:lpstr>
      <vt:lpstr>DengXian</vt:lpstr>
      <vt:lpstr>French Script MT</vt:lpstr>
      <vt:lpstr>Georgia</vt:lpstr>
      <vt:lpstr>Hei</vt:lpstr>
      <vt:lpstr>Heiti SC Light</vt:lpstr>
      <vt:lpstr>Lantinghei SC Demibold</vt:lpstr>
      <vt:lpstr>LiHei Pro Medium</vt:lpstr>
      <vt:lpstr>Times New Roman</vt:lpstr>
      <vt:lpstr>宋体</vt:lpstr>
      <vt:lpstr>方正兰亭超细黑简体</vt:lpstr>
      <vt:lpstr>方正兰亭黑_GBK</vt:lpstr>
      <vt:lpstr>黑体</vt:lpstr>
      <vt:lpstr>Arial</vt:lpstr>
      <vt:lpstr>Office 主题</vt:lpstr>
      <vt:lpstr>2_Office 主题</vt:lpstr>
      <vt:lpstr>PowerPoint Presentation</vt:lpstr>
      <vt:lpstr>PowerPoint Presentation</vt:lpstr>
      <vt:lpstr>PowerPoint Presentation</vt:lpstr>
      <vt:lpstr>Will “The Master Algorithm” Reframe Our World?</vt:lpstr>
      <vt:lpstr>教育部资助的清华大学学校特色项目： ABC 认知科学与计算思维的课程体系:</vt:lpstr>
      <vt:lpstr>Knowledge Container on Different 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System of Computational Thinking</vt:lpstr>
      <vt:lpstr>PowerPoint Presentation</vt:lpstr>
      <vt:lpstr>Five Factions of Algorithm</vt:lpstr>
      <vt:lpstr>Computation of Reliability</vt:lpstr>
      <vt:lpstr>Conclusion</vt:lpstr>
      <vt:lpstr>The eXtreme Learning Process based on Computational Thinking</vt:lpstr>
    </vt:vector>
  </TitlesOfParts>
  <Manager/>
  <Company/>
  <LinksUpToDate>false</LinksUpToDate>
  <CharactersWithSpaces>0</CharactersWithSpaces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清华大学－紫荆谷创新创业发展辅导中心</dc:title>
  <dc:subject/>
  <dc:creator>Microsoft Office 用户</dc:creator>
  <cp:keywords/>
  <dc:description/>
  <cp:lastModifiedBy>Microsoft Office User</cp:lastModifiedBy>
  <cp:revision>322</cp:revision>
  <dcterms:created xsi:type="dcterms:W3CDTF">2017-07-13T23:18:20Z</dcterms:created>
  <dcterms:modified xsi:type="dcterms:W3CDTF">2017-09-14T01:10:34Z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